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e1de793cd5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e1de793cd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1de793cd5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1de793cd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1de793cd5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e1de793cd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136002785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13600278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13600278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e13600278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136002785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1360027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13600278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e13600278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136002785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13600278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136002785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13600278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13600278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13600278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e1de793cd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e1de793cd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13600278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e13600278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136002785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13600278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136002785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13600278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136002785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13600278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136002785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e136002785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136002785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13600278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136002785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13600278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136002785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e136002785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136002785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136002785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136002785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e13600278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13600278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13600278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136002785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136002785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136002785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136002785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e136002785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e136002785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e136002785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e13600278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136002785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e136002785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136002785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e13600278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136002785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13600278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136002785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13600278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136002785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13600278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1de793cd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1de793c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e136002785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e136002785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1de793cd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1de793cd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1de793cd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1de793cd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1de793cd5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e1de793cd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meteomodel.pl/dane/srednie-miesieczne/?imgwid=351160418&amp;par=tmin&amp;max_empty=3"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meteomodel.pl/dane/srednie-miesieczne/?imgwid=250220120&amp;par=tmin"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drive.google.com/file/d/1hd6NwIAOJizKVARrNPmPp9AryAS7WY1i/view"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mzprl.pl/zima-stulecia/"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spreadsheets/d/1QBniojtG6wA2gqeBquyrTlO7XCHhzQ1XJv-BOgx8tpw/edi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drive.google.com/file/d/1VpyZ4tw3pFJNSUJLYBb8p_kIZiimaU9_/view" TargetMode="External"/><Relationship Id="rId5" Type="http://schemas.openxmlformats.org/officeDocument/2006/relationships/image" Target="../media/image17.jpeg"/><Relationship Id="rId4" Type="http://schemas.openxmlformats.org/officeDocument/2006/relationships/hyperlink" Target="http://drive.google.com/file/d/1VkNeAQ6GQFUT6Pm8zYHBe7HpGjgYDDWY/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0"/>
            <a:ext cx="8520600" cy="3546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sz="4400"/>
              <a:t>Podsumowanie projektu </a:t>
            </a:r>
            <a:endParaRPr sz="4400"/>
          </a:p>
          <a:p>
            <a:pPr marL="0" lvl="0" indent="0" algn="ctr" rtl="0">
              <a:spcBef>
                <a:spcPts val="0"/>
              </a:spcBef>
              <a:spcAft>
                <a:spcPts val="0"/>
              </a:spcAft>
              <a:buNone/>
            </a:pPr>
            <a:r>
              <a:rPr lang="pl" sz="4400"/>
              <a:t>Cyfrowa Szkoła Wielkopolski </a:t>
            </a:r>
            <a:endParaRPr sz="4400"/>
          </a:p>
          <a:p>
            <a:pPr marL="0" lvl="0" indent="0" algn="ctr" rtl="0">
              <a:spcBef>
                <a:spcPts val="0"/>
              </a:spcBef>
              <a:spcAft>
                <a:spcPts val="0"/>
              </a:spcAft>
              <a:buNone/>
            </a:pPr>
            <a:r>
              <a:rPr lang="pl" sz="1650"/>
              <a:t>Podprojekt </a:t>
            </a:r>
            <a:endParaRPr sz="1650"/>
          </a:p>
          <a:p>
            <a:pPr marL="0" lvl="0" indent="0" algn="ctr" rtl="0">
              <a:spcBef>
                <a:spcPts val="0"/>
              </a:spcBef>
              <a:spcAft>
                <a:spcPts val="0"/>
              </a:spcAft>
              <a:buNone/>
            </a:pPr>
            <a:r>
              <a:rPr lang="pl" sz="1650"/>
              <a:t> Cyfrowa Mapa Dorzecza Warty </a:t>
            </a:r>
            <a:endParaRPr sz="1650"/>
          </a:p>
          <a:p>
            <a:pPr marL="0" lvl="0" indent="0" algn="ctr" rtl="0">
              <a:spcBef>
                <a:spcPts val="0"/>
              </a:spcBef>
              <a:spcAft>
                <a:spcPts val="0"/>
              </a:spcAft>
              <a:buNone/>
            </a:pPr>
            <a:r>
              <a:rPr lang="pl" sz="1650"/>
              <a:t>Zespół Szkolno - Przedszkolny w Zimnowodzie </a:t>
            </a:r>
            <a:endParaRPr sz="1650"/>
          </a:p>
          <a:p>
            <a:pPr marL="0" lvl="0" indent="0" algn="ctr" rtl="0">
              <a:spcBef>
                <a:spcPts val="0"/>
              </a:spcBef>
              <a:spcAft>
                <a:spcPts val="0"/>
              </a:spcAft>
              <a:buNone/>
            </a:pPr>
            <a:r>
              <a:rPr lang="pl" sz="1650"/>
              <a:t>Scenariusz </a:t>
            </a:r>
            <a:endParaRPr sz="1650"/>
          </a:p>
          <a:p>
            <a:pPr marL="0" lvl="0" indent="0" algn="ctr" rtl="0">
              <a:spcBef>
                <a:spcPts val="0"/>
              </a:spcBef>
              <a:spcAft>
                <a:spcPts val="0"/>
              </a:spcAft>
              <a:buNone/>
            </a:pPr>
            <a:r>
              <a:rPr lang="pl" sz="1650"/>
              <a:t>Zmienność czasowa i przestrzenna elementów pogody i analiza jej wpływu na funkcjonowanie przyrody i społeczeństw  </a:t>
            </a:r>
            <a:endParaRPr sz="1650"/>
          </a:p>
        </p:txBody>
      </p:sp>
      <p:sp>
        <p:nvSpPr>
          <p:cNvPr id="55" name="Google Shape;55;p13"/>
          <p:cNvSpPr txBox="1">
            <a:spLocks noGrp="1"/>
          </p:cNvSpPr>
          <p:nvPr>
            <p:ph type="subTitle" idx="1"/>
          </p:nvPr>
        </p:nvSpPr>
        <p:spPr>
          <a:xfrm>
            <a:off x="181125" y="3938125"/>
            <a:ext cx="4801800" cy="792600"/>
          </a:xfrm>
          <a:prstGeom prst="rect">
            <a:avLst/>
          </a:prstGeom>
        </p:spPr>
        <p:txBody>
          <a:bodyPr spcFirstLastPara="1" wrap="square" lIns="91425" tIns="91425" rIns="91425" bIns="91425" anchor="t" anchorCtr="0">
            <a:normAutofit fontScale="85000"/>
          </a:bodyPr>
          <a:lstStyle/>
          <a:p>
            <a:pPr marL="0" lvl="0" indent="0" algn="ctr" rtl="0">
              <a:spcBef>
                <a:spcPts val="0"/>
              </a:spcBef>
              <a:spcAft>
                <a:spcPts val="0"/>
              </a:spcAft>
              <a:buNone/>
            </a:pPr>
            <a:r>
              <a:rPr lang="pl"/>
              <a:t>Opiekun:  Magdalena Teodorczyk</a:t>
            </a:r>
            <a:endParaRPr/>
          </a:p>
        </p:txBody>
      </p:sp>
      <p:pic>
        <p:nvPicPr>
          <p:cNvPr id="56" name="Google Shape;56;p13"/>
          <p:cNvPicPr preferRelativeResize="0"/>
          <p:nvPr/>
        </p:nvPicPr>
        <p:blipFill>
          <a:blip r:embed="rId3">
            <a:alphaModFix/>
          </a:blip>
          <a:stretch>
            <a:fillRect/>
          </a:stretch>
        </p:blipFill>
        <p:spPr>
          <a:xfrm>
            <a:off x="5781474" y="3837425"/>
            <a:ext cx="2662725" cy="893300"/>
          </a:xfrm>
          <a:prstGeom prst="rect">
            <a:avLst/>
          </a:prstGeom>
          <a:noFill/>
          <a:ln>
            <a:noFill/>
          </a:ln>
        </p:spPr>
      </p:pic>
      <p:pic>
        <p:nvPicPr>
          <p:cNvPr id="57" name="Google Shape;57;p13"/>
          <p:cNvPicPr preferRelativeResize="0"/>
          <p:nvPr/>
        </p:nvPicPr>
        <p:blipFill>
          <a:blip r:embed="rId4">
            <a:alphaModFix/>
          </a:blip>
          <a:stretch>
            <a:fillRect/>
          </a:stretch>
        </p:blipFill>
        <p:spPr>
          <a:xfrm>
            <a:off x="7978325" y="544275"/>
            <a:ext cx="806758"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311700" y="0"/>
            <a:ext cx="8520600" cy="383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000"/>
              <a:t>Interesujące wyniki pomiarów odnotowane pomiędzy 20 listopada a 24 maja:</a:t>
            </a:r>
            <a:endParaRPr sz="2000"/>
          </a:p>
          <a:p>
            <a:pPr marL="0" lvl="0" indent="0" algn="l" rtl="0">
              <a:spcBef>
                <a:spcPts val="0"/>
              </a:spcBef>
              <a:spcAft>
                <a:spcPts val="0"/>
              </a:spcAft>
              <a:buNone/>
            </a:pPr>
            <a:endParaRPr sz="2500"/>
          </a:p>
        </p:txBody>
      </p:sp>
      <p:sp>
        <p:nvSpPr>
          <p:cNvPr id="132" name="Google Shape;132;p22"/>
          <p:cNvSpPr txBox="1">
            <a:spLocks noGrp="1"/>
          </p:cNvSpPr>
          <p:nvPr>
            <p:ph type="body" idx="1"/>
          </p:nvPr>
        </p:nvSpPr>
        <p:spPr>
          <a:xfrm>
            <a:off x="271500" y="703225"/>
            <a:ext cx="8520600" cy="44403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pl">
                <a:solidFill>
                  <a:schemeClr val="dk1"/>
                </a:solidFill>
                <a:highlight>
                  <a:srgbClr val="6D9EEB"/>
                </a:highlight>
              </a:rPr>
              <a:t>Temperatura: </a:t>
            </a:r>
            <a:endParaRPr>
              <a:solidFill>
                <a:schemeClr val="dk1"/>
              </a:solidFill>
              <a:highlight>
                <a:srgbClr val="6D9EEB"/>
              </a:highlight>
            </a:endParaRPr>
          </a:p>
          <a:p>
            <a:pPr marL="457200" lvl="0" indent="-342900" algn="l" rtl="0">
              <a:spcBef>
                <a:spcPts val="1200"/>
              </a:spcBef>
              <a:spcAft>
                <a:spcPts val="0"/>
              </a:spcAft>
              <a:buClr>
                <a:schemeClr val="dk1"/>
              </a:buClr>
              <a:buSzPts val="1800"/>
              <a:buChar char="-"/>
            </a:pPr>
            <a:r>
              <a:rPr lang="pl">
                <a:solidFill>
                  <a:schemeClr val="dk1"/>
                </a:solidFill>
                <a:highlight>
                  <a:srgbClr val="6D9EEB"/>
                </a:highlight>
              </a:rPr>
              <a:t>najniższa </a:t>
            </a:r>
            <a:r>
              <a:rPr lang="pl" b="1">
                <a:solidFill>
                  <a:schemeClr val="dk1"/>
                </a:solidFill>
                <a:highlight>
                  <a:srgbClr val="6D9EEB"/>
                </a:highlight>
              </a:rPr>
              <a:t>-21,9°C </a:t>
            </a:r>
            <a:r>
              <a:rPr lang="pl">
                <a:solidFill>
                  <a:schemeClr val="dk1"/>
                </a:solidFill>
                <a:highlight>
                  <a:srgbClr val="6D9EEB"/>
                </a:highlight>
              </a:rPr>
              <a:t>została zarejestrowana </a:t>
            </a:r>
            <a:r>
              <a:rPr lang="pl" b="1">
                <a:solidFill>
                  <a:schemeClr val="dk1"/>
                </a:solidFill>
                <a:highlight>
                  <a:srgbClr val="6D9EEB"/>
                </a:highlight>
              </a:rPr>
              <a:t>18.01.2021</a:t>
            </a:r>
            <a:r>
              <a:rPr lang="pl">
                <a:solidFill>
                  <a:schemeClr val="dk1"/>
                </a:solidFill>
                <a:highlight>
                  <a:srgbClr val="6D9EEB"/>
                </a:highlight>
              </a:rPr>
              <a:t> przez czujnik umiejscowiony 20 cm nad powierzchnią gruntu,</a:t>
            </a:r>
            <a:endParaRPr>
              <a:solidFill>
                <a:schemeClr val="dk1"/>
              </a:solidFill>
              <a:highlight>
                <a:srgbClr val="6D9EEB"/>
              </a:highlight>
            </a:endParaRPr>
          </a:p>
          <a:p>
            <a:pPr marL="457200" lvl="0" indent="-342900" algn="l" rtl="0">
              <a:spcBef>
                <a:spcPts val="0"/>
              </a:spcBef>
              <a:spcAft>
                <a:spcPts val="0"/>
              </a:spcAft>
              <a:buClr>
                <a:schemeClr val="dk1"/>
              </a:buClr>
              <a:buSzPts val="1800"/>
              <a:buChar char="-"/>
            </a:pPr>
            <a:r>
              <a:rPr lang="pl">
                <a:solidFill>
                  <a:schemeClr val="dk1"/>
                </a:solidFill>
                <a:highlight>
                  <a:srgbClr val="6D9EEB"/>
                </a:highlight>
              </a:rPr>
              <a:t>najwyższa </a:t>
            </a:r>
            <a:r>
              <a:rPr lang="pl" b="1">
                <a:solidFill>
                  <a:schemeClr val="dk1"/>
                </a:solidFill>
                <a:highlight>
                  <a:srgbClr val="6D9EEB"/>
                </a:highlight>
              </a:rPr>
              <a:t>31°C </a:t>
            </a:r>
            <a:r>
              <a:rPr lang="pl">
                <a:solidFill>
                  <a:schemeClr val="dk1"/>
                </a:solidFill>
                <a:highlight>
                  <a:srgbClr val="6D9EEB"/>
                </a:highlight>
              </a:rPr>
              <a:t>została zarejestrowana 11.05.2021 przez czujnik umiejscowiony 1 m nad powierzchnią gruntu</a:t>
            </a:r>
            <a:endParaRPr>
              <a:solidFill>
                <a:schemeClr val="dk1"/>
              </a:solidFill>
              <a:highlight>
                <a:srgbClr val="6D9EEB"/>
              </a:highlight>
            </a:endParaRPr>
          </a:p>
          <a:p>
            <a:pPr marL="457200" lvl="0" indent="0" algn="l" rtl="0">
              <a:spcBef>
                <a:spcPts val="1200"/>
              </a:spcBef>
              <a:spcAft>
                <a:spcPts val="0"/>
              </a:spcAft>
              <a:buNone/>
            </a:pPr>
            <a:r>
              <a:rPr lang="pl">
                <a:solidFill>
                  <a:schemeClr val="dk1"/>
                </a:solidFill>
                <a:highlight>
                  <a:srgbClr val="6D9EEB"/>
                </a:highlight>
              </a:rPr>
              <a:t>W okresie pomiarowym</a:t>
            </a:r>
            <a:endParaRPr>
              <a:solidFill>
                <a:schemeClr val="dk1"/>
              </a:solidFill>
              <a:highlight>
                <a:srgbClr val="6D9EEB"/>
              </a:highlight>
            </a:endParaRPr>
          </a:p>
          <a:p>
            <a:pPr marL="457200" lvl="0" indent="-342900" algn="l" rtl="0">
              <a:lnSpc>
                <a:spcPct val="141136"/>
              </a:lnSpc>
              <a:spcBef>
                <a:spcPts val="1200"/>
              </a:spcBef>
              <a:spcAft>
                <a:spcPts val="0"/>
              </a:spcAft>
              <a:buClr>
                <a:schemeClr val="dk1"/>
              </a:buClr>
              <a:buSzPts val="1800"/>
              <a:buChar char="-"/>
            </a:pPr>
            <a:r>
              <a:rPr lang="pl">
                <a:solidFill>
                  <a:schemeClr val="dk1"/>
                </a:solidFill>
                <a:highlight>
                  <a:srgbClr val="6D9EEB"/>
                </a:highlight>
              </a:rPr>
              <a:t>silne mrozy (średnia dobowa temperatura &lt; -5°C) wystąpiły w 12 dniach pomiarowych  </a:t>
            </a:r>
            <a:endParaRPr>
              <a:solidFill>
                <a:schemeClr val="dk1"/>
              </a:solidFill>
              <a:highlight>
                <a:srgbClr val="6D9EEB"/>
              </a:highlight>
            </a:endParaRPr>
          </a:p>
          <a:p>
            <a:pPr marL="457200" lvl="0" indent="-342900" algn="l" rtl="0">
              <a:lnSpc>
                <a:spcPct val="141136"/>
              </a:lnSpc>
              <a:spcBef>
                <a:spcPts val="0"/>
              </a:spcBef>
              <a:spcAft>
                <a:spcPts val="0"/>
              </a:spcAft>
              <a:buClr>
                <a:schemeClr val="dk1"/>
              </a:buClr>
              <a:buSzPts val="1800"/>
              <a:buChar char="-"/>
            </a:pPr>
            <a:r>
              <a:rPr lang="pl">
                <a:solidFill>
                  <a:schemeClr val="dk1"/>
                </a:solidFill>
                <a:highlight>
                  <a:srgbClr val="6D9EEB"/>
                </a:highlight>
              </a:rPr>
              <a:t> dni mroźne (maksymalna temperatura dobowa &lt; 0°C) wystąpiły w 28 dniach pomiarowych  </a:t>
            </a:r>
            <a:endParaRPr>
              <a:solidFill>
                <a:schemeClr val="dk1"/>
              </a:solidFill>
              <a:highlight>
                <a:srgbClr val="6D9EEB"/>
              </a:highlight>
            </a:endParaRPr>
          </a:p>
          <a:p>
            <a:pPr marL="457200" lvl="0" indent="-342900" algn="l" rtl="0">
              <a:lnSpc>
                <a:spcPct val="141136"/>
              </a:lnSpc>
              <a:spcBef>
                <a:spcPts val="0"/>
              </a:spcBef>
              <a:spcAft>
                <a:spcPts val="0"/>
              </a:spcAft>
              <a:buClr>
                <a:schemeClr val="dk1"/>
              </a:buClr>
              <a:buSzPts val="1800"/>
              <a:buChar char="-"/>
            </a:pPr>
            <a:r>
              <a:rPr lang="pl">
                <a:solidFill>
                  <a:schemeClr val="dk1"/>
                </a:solidFill>
                <a:highlight>
                  <a:srgbClr val="6D9EEB"/>
                </a:highlight>
              </a:rPr>
              <a:t> dni z przymrozkiem (średnia dobowa  &gt; 0°C i minimum dobowe przy gruncie &lt; 0°C) wystąpiły w 52 dniach pomiarowych </a:t>
            </a:r>
            <a:endParaRPr>
              <a:solidFill>
                <a:schemeClr val="dk1"/>
              </a:solidFill>
              <a:highlight>
                <a:srgbClr val="6D9EEB"/>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833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000"/>
              <a:t>Opady</a:t>
            </a:r>
            <a:endParaRPr sz="2000"/>
          </a:p>
        </p:txBody>
      </p:sp>
      <p:sp>
        <p:nvSpPr>
          <p:cNvPr id="138" name="Google Shape;138;p23"/>
          <p:cNvSpPr txBox="1">
            <a:spLocks noGrp="1"/>
          </p:cNvSpPr>
          <p:nvPr>
            <p:ph type="body" idx="1"/>
          </p:nvPr>
        </p:nvSpPr>
        <p:spPr>
          <a:xfrm>
            <a:off x="311700" y="656075"/>
            <a:ext cx="8520600" cy="3912900"/>
          </a:xfrm>
          <a:prstGeom prst="rect">
            <a:avLst/>
          </a:prstGeom>
        </p:spPr>
        <p:txBody>
          <a:bodyPr spcFirstLastPara="1" wrap="square" lIns="91425" tIns="91425" rIns="91425" bIns="91425" anchor="t" anchorCtr="0">
            <a:normAutofit fontScale="85000" lnSpcReduction="20000"/>
          </a:bodyPr>
          <a:lstStyle/>
          <a:p>
            <a:pPr marL="457200" lvl="0" indent="-336550" algn="l" rtl="0">
              <a:spcBef>
                <a:spcPts val="0"/>
              </a:spcBef>
              <a:spcAft>
                <a:spcPts val="0"/>
              </a:spcAft>
              <a:buClr>
                <a:schemeClr val="dk1"/>
              </a:buClr>
              <a:buSzPct val="100000"/>
              <a:buChar char="-"/>
            </a:pPr>
            <a:r>
              <a:rPr lang="pl" sz="2000">
                <a:solidFill>
                  <a:schemeClr val="dk1"/>
                </a:solidFill>
                <a:highlight>
                  <a:srgbClr val="6D9EEB"/>
                </a:highlight>
              </a:rPr>
              <a:t>W okresie pomiarowym stacja pogodowa odnotowała 138 epizodów opadowych.  </a:t>
            </a:r>
            <a:endParaRPr sz="2000">
              <a:solidFill>
                <a:schemeClr val="dk1"/>
              </a:solidFill>
              <a:highlight>
                <a:srgbClr val="6D9EEB"/>
              </a:highlight>
            </a:endParaRPr>
          </a:p>
          <a:p>
            <a:pPr marL="457200" lvl="0" indent="-336550" algn="l" rtl="0">
              <a:spcBef>
                <a:spcPts val="0"/>
              </a:spcBef>
              <a:spcAft>
                <a:spcPts val="0"/>
              </a:spcAft>
              <a:buClr>
                <a:schemeClr val="dk1"/>
              </a:buClr>
              <a:buSzPct val="100000"/>
              <a:buChar char="-"/>
            </a:pPr>
            <a:r>
              <a:rPr lang="pl" sz="2000">
                <a:solidFill>
                  <a:schemeClr val="dk1"/>
                </a:solidFill>
                <a:highlight>
                  <a:srgbClr val="6D9EEB"/>
                </a:highlight>
              </a:rPr>
              <a:t>Średnia suma opadów dla doby z opadem wyniosła 2,53 mm  </a:t>
            </a:r>
            <a:endParaRPr sz="2000">
              <a:solidFill>
                <a:schemeClr val="dk1"/>
              </a:solidFill>
              <a:highlight>
                <a:srgbClr val="6D9EEB"/>
              </a:highlight>
            </a:endParaRPr>
          </a:p>
          <a:p>
            <a:pPr marL="457200" lvl="0" indent="-336550" algn="l" rtl="0">
              <a:spcBef>
                <a:spcPts val="0"/>
              </a:spcBef>
              <a:spcAft>
                <a:spcPts val="0"/>
              </a:spcAft>
              <a:buClr>
                <a:schemeClr val="dk1"/>
              </a:buClr>
              <a:buSzPct val="100000"/>
              <a:buChar char="-"/>
            </a:pPr>
            <a:r>
              <a:rPr lang="pl" sz="2000">
                <a:solidFill>
                  <a:schemeClr val="dk1"/>
                </a:solidFill>
                <a:highlight>
                  <a:srgbClr val="6D9EEB"/>
                </a:highlight>
              </a:rPr>
              <a:t>Maksymalna suma opadów dla doby z opadem wyniosła 45,12 mm i było to 02.05.2021 </a:t>
            </a:r>
            <a:endParaRPr sz="2000">
              <a:solidFill>
                <a:schemeClr val="dk1"/>
              </a:solidFill>
              <a:highlight>
                <a:srgbClr val="6D9EEB"/>
              </a:highlight>
            </a:endParaRPr>
          </a:p>
          <a:p>
            <a:pPr marL="0" lvl="0" indent="0" algn="l" rtl="0">
              <a:spcBef>
                <a:spcPts val="0"/>
              </a:spcBef>
              <a:spcAft>
                <a:spcPts val="0"/>
              </a:spcAft>
              <a:buNone/>
            </a:pPr>
            <a:endParaRPr sz="2000">
              <a:solidFill>
                <a:schemeClr val="dk1"/>
              </a:solidFill>
              <a:highlight>
                <a:srgbClr val="6D9EEB"/>
              </a:highlight>
            </a:endParaRPr>
          </a:p>
          <a:p>
            <a:pPr marL="0" lvl="0" indent="0" algn="l" rtl="0">
              <a:spcBef>
                <a:spcPts val="0"/>
              </a:spcBef>
              <a:spcAft>
                <a:spcPts val="0"/>
              </a:spcAft>
              <a:buNone/>
            </a:pPr>
            <a:r>
              <a:rPr lang="pl" sz="2000">
                <a:solidFill>
                  <a:schemeClr val="dk1"/>
                </a:solidFill>
                <a:highlight>
                  <a:srgbClr val="6D9EEB"/>
                </a:highlight>
              </a:rPr>
              <a:t>Wiatr </a:t>
            </a:r>
            <a:endParaRPr sz="2000">
              <a:solidFill>
                <a:schemeClr val="dk1"/>
              </a:solidFill>
              <a:highlight>
                <a:srgbClr val="6D9EEB"/>
              </a:highlight>
            </a:endParaRPr>
          </a:p>
          <a:p>
            <a:pPr marL="457200" lvl="0" indent="-336550" algn="l" rtl="0">
              <a:spcBef>
                <a:spcPts val="0"/>
              </a:spcBef>
              <a:spcAft>
                <a:spcPts val="0"/>
              </a:spcAft>
              <a:buClr>
                <a:schemeClr val="dk1"/>
              </a:buClr>
              <a:buSzPct val="100000"/>
              <a:buChar char="-"/>
            </a:pPr>
            <a:r>
              <a:rPr lang="pl" sz="2000">
                <a:solidFill>
                  <a:schemeClr val="dk1"/>
                </a:solidFill>
                <a:highlight>
                  <a:srgbClr val="6D9EEB"/>
                </a:highlight>
              </a:rPr>
              <a:t>Średnia wartość prędkości wiatru dla całego okresu pomiarowego wynosi 5,83km/h. </a:t>
            </a:r>
            <a:endParaRPr sz="2000">
              <a:solidFill>
                <a:schemeClr val="dk1"/>
              </a:solidFill>
              <a:highlight>
                <a:srgbClr val="6D9EEB"/>
              </a:highlight>
            </a:endParaRPr>
          </a:p>
          <a:p>
            <a:pPr marL="457200" lvl="0" indent="-336550" algn="l" rtl="0">
              <a:spcBef>
                <a:spcPts val="0"/>
              </a:spcBef>
              <a:spcAft>
                <a:spcPts val="0"/>
              </a:spcAft>
              <a:buClr>
                <a:schemeClr val="dk1"/>
              </a:buClr>
              <a:buSzPct val="100000"/>
              <a:buChar char="-"/>
            </a:pPr>
            <a:r>
              <a:rPr lang="pl" sz="2000">
                <a:solidFill>
                  <a:schemeClr val="dk1"/>
                </a:solidFill>
                <a:highlight>
                  <a:srgbClr val="6D9EEB"/>
                </a:highlight>
              </a:rPr>
              <a:t>Maksymalna wartość prędkości wiatru dla całego okresu pomiarowego wynosi 33,4 km/h. </a:t>
            </a:r>
            <a:endParaRPr sz="2000">
              <a:solidFill>
                <a:schemeClr val="dk1"/>
              </a:solidFill>
              <a:highlight>
                <a:srgbClr val="6D9EEB"/>
              </a:highlight>
            </a:endParaRPr>
          </a:p>
          <a:p>
            <a:pPr marL="457200" lvl="0" indent="-336550" algn="l" rtl="0">
              <a:spcBef>
                <a:spcPts val="0"/>
              </a:spcBef>
              <a:spcAft>
                <a:spcPts val="0"/>
              </a:spcAft>
              <a:buClr>
                <a:schemeClr val="dk1"/>
              </a:buClr>
              <a:buSzPct val="100000"/>
              <a:buChar char="-"/>
            </a:pPr>
            <a:r>
              <a:rPr lang="pl" sz="2000">
                <a:solidFill>
                  <a:schemeClr val="dk1"/>
                </a:solidFill>
                <a:highlight>
                  <a:srgbClr val="6D9EEB"/>
                </a:highlight>
              </a:rPr>
              <a:t>Maksymalne wartości prędkości porywów wiatru 38,5 km/h. </a:t>
            </a:r>
            <a:endParaRPr sz="2000">
              <a:solidFill>
                <a:schemeClr val="dk1"/>
              </a:solidFill>
              <a:highlight>
                <a:srgbClr val="6D9EEB"/>
              </a:highlight>
            </a:endParaRPr>
          </a:p>
          <a:p>
            <a:pPr marL="457200" lvl="0" indent="-336550" algn="l" rtl="0">
              <a:spcBef>
                <a:spcPts val="0"/>
              </a:spcBef>
              <a:spcAft>
                <a:spcPts val="0"/>
              </a:spcAft>
              <a:buClr>
                <a:schemeClr val="dk1"/>
              </a:buClr>
              <a:buSzPct val="100000"/>
              <a:buChar char="-"/>
            </a:pPr>
            <a:r>
              <a:rPr lang="pl" sz="2000">
                <a:solidFill>
                  <a:schemeClr val="dk1"/>
                </a:solidFill>
                <a:highlight>
                  <a:srgbClr val="6D9EEB"/>
                </a:highlight>
              </a:rPr>
              <a:t>Wiatr najczęściej wiał z zachodu stanowiąc 22,10% pomiarów . </a:t>
            </a:r>
            <a:endParaRPr sz="2000">
              <a:solidFill>
                <a:schemeClr val="dk1"/>
              </a:solidFill>
              <a:highlight>
                <a:srgbClr val="6D9EEB"/>
              </a:highlight>
            </a:endParaRPr>
          </a:p>
          <a:p>
            <a:pPr marL="0" lvl="0" indent="0" algn="l" rtl="0">
              <a:spcBef>
                <a:spcPts val="0"/>
              </a:spcBef>
              <a:spcAft>
                <a:spcPts val="0"/>
              </a:spcAft>
              <a:buNone/>
            </a:pPr>
            <a:endParaRPr sz="2000">
              <a:solidFill>
                <a:schemeClr val="dk1"/>
              </a:solidFill>
              <a:highlight>
                <a:srgbClr val="6D9EEB"/>
              </a:highlight>
            </a:endParaRPr>
          </a:p>
          <a:p>
            <a:pPr marL="0" lvl="0" indent="0" algn="l" rtl="0">
              <a:spcBef>
                <a:spcPts val="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221000"/>
            <a:ext cx="8520600" cy="653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Analizowane problemy badawcze.</a:t>
            </a:r>
            <a:endParaRPr/>
          </a:p>
          <a:p>
            <a:pPr marL="0" lvl="0" indent="0" algn="l" rtl="0">
              <a:spcBef>
                <a:spcPts val="0"/>
              </a:spcBef>
              <a:spcAft>
                <a:spcPts val="0"/>
              </a:spcAft>
              <a:buNone/>
            </a:pPr>
            <a:endParaRPr/>
          </a:p>
        </p:txBody>
      </p:sp>
      <p:sp>
        <p:nvSpPr>
          <p:cNvPr id="144" name="Google Shape;144;p24"/>
          <p:cNvSpPr txBox="1">
            <a:spLocks noGrp="1"/>
          </p:cNvSpPr>
          <p:nvPr>
            <p:ph type="body" idx="1"/>
          </p:nvPr>
        </p:nvSpPr>
        <p:spPr>
          <a:xfrm>
            <a:off x="-110500" y="773525"/>
            <a:ext cx="8942700" cy="43701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AutoNum type="arabicPeriod"/>
            </a:pPr>
            <a:r>
              <a:rPr lang="pl" sz="1500" b="1">
                <a:solidFill>
                  <a:schemeClr val="dk1"/>
                </a:solidFill>
              </a:rPr>
              <a:t>Problem badawczy</a:t>
            </a:r>
            <a:endParaRPr sz="1500" b="1">
              <a:solidFill>
                <a:schemeClr val="dk1"/>
              </a:solidFill>
            </a:endParaRPr>
          </a:p>
          <a:p>
            <a:pPr marL="457200" lvl="0" indent="0" algn="l" rtl="0">
              <a:spcBef>
                <a:spcPts val="1200"/>
              </a:spcBef>
              <a:spcAft>
                <a:spcPts val="0"/>
              </a:spcAft>
              <a:buNone/>
            </a:pPr>
            <a:r>
              <a:rPr lang="pl" sz="1500">
                <a:solidFill>
                  <a:schemeClr val="dk1"/>
                </a:solidFill>
              </a:rPr>
              <a:t>Czy odnotowana najniższa temperatura </a:t>
            </a:r>
            <a:r>
              <a:rPr lang="pl" sz="1500">
                <a:solidFill>
                  <a:schemeClr val="dk1"/>
                </a:solidFill>
                <a:highlight>
                  <a:srgbClr val="6D9EEB"/>
                </a:highlight>
              </a:rPr>
              <a:t>-21,9°C</a:t>
            </a:r>
            <a:r>
              <a:rPr lang="pl" sz="1500">
                <a:solidFill>
                  <a:schemeClr val="dk1"/>
                </a:solidFill>
              </a:rPr>
              <a:t> 18.01.2021 stanowi wartość ekstremalną dla okolic Zimnowody? </a:t>
            </a:r>
            <a:endParaRPr sz="1500">
              <a:solidFill>
                <a:schemeClr val="dk1"/>
              </a:solidFill>
            </a:endParaRPr>
          </a:p>
          <a:p>
            <a:pPr marL="457200" lvl="0" indent="0" algn="l" rtl="0">
              <a:spcBef>
                <a:spcPts val="1200"/>
              </a:spcBef>
              <a:spcAft>
                <a:spcPts val="0"/>
              </a:spcAft>
              <a:buNone/>
            </a:pPr>
            <a:r>
              <a:rPr lang="pl" sz="1500" b="1">
                <a:solidFill>
                  <a:schemeClr val="dk1"/>
                </a:solidFill>
              </a:rPr>
              <a:t>Hipoteza</a:t>
            </a:r>
            <a:endParaRPr sz="1500" b="1">
              <a:solidFill>
                <a:schemeClr val="dk1"/>
              </a:solidFill>
            </a:endParaRPr>
          </a:p>
          <a:p>
            <a:pPr marL="457200" lvl="0" indent="0" algn="l" rtl="0">
              <a:spcBef>
                <a:spcPts val="1200"/>
              </a:spcBef>
              <a:spcAft>
                <a:spcPts val="0"/>
              </a:spcAft>
              <a:buNone/>
            </a:pPr>
            <a:r>
              <a:rPr lang="pl" sz="1500">
                <a:solidFill>
                  <a:schemeClr val="dk1"/>
                </a:solidFill>
              </a:rPr>
              <a:t>Najniższa temperatura </a:t>
            </a:r>
            <a:r>
              <a:rPr lang="pl" sz="1500">
                <a:solidFill>
                  <a:schemeClr val="dk1"/>
                </a:solidFill>
                <a:highlight>
                  <a:srgbClr val="6D9EEB"/>
                </a:highlight>
              </a:rPr>
              <a:t>-21,9°C</a:t>
            </a:r>
            <a:r>
              <a:rPr lang="pl" sz="1500">
                <a:solidFill>
                  <a:schemeClr val="dk1"/>
                </a:solidFill>
              </a:rPr>
              <a:t> jaką odnotowała stacja nie stanowi wartości ekstremalnej dla rejonu, gdzie zamontowana jest stacja.</a:t>
            </a:r>
            <a:endParaRPr sz="1500">
              <a:solidFill>
                <a:schemeClr val="dk1"/>
              </a:solidFill>
            </a:endParaRPr>
          </a:p>
          <a:p>
            <a:pPr marL="457200" lvl="0" indent="0" algn="l" rtl="0">
              <a:spcBef>
                <a:spcPts val="1200"/>
              </a:spcBef>
              <a:spcAft>
                <a:spcPts val="0"/>
              </a:spcAft>
              <a:buNone/>
            </a:pPr>
            <a:r>
              <a:rPr lang="pl" sz="1500" b="1">
                <a:solidFill>
                  <a:schemeClr val="dk1"/>
                </a:solidFill>
              </a:rPr>
              <a:t>Przebieg badań </a:t>
            </a:r>
            <a:endParaRPr sz="1500" b="1">
              <a:solidFill>
                <a:schemeClr val="dk1"/>
              </a:solidFill>
            </a:endParaRPr>
          </a:p>
          <a:p>
            <a:pPr marL="457200" lvl="0" indent="0" algn="l" rtl="0">
              <a:spcBef>
                <a:spcPts val="1200"/>
              </a:spcBef>
              <a:spcAft>
                <a:spcPts val="0"/>
              </a:spcAft>
              <a:buNone/>
            </a:pPr>
            <a:r>
              <a:rPr lang="pl" sz="1500">
                <a:solidFill>
                  <a:schemeClr val="dk1"/>
                </a:solidFill>
              </a:rPr>
              <a:t>Analiza danych archiwalnych IMGW na stronie </a:t>
            </a:r>
            <a:r>
              <a:rPr lang="pl" sz="1500" u="sng">
                <a:solidFill>
                  <a:schemeClr val="dk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https://meteomodel.pl/dane/srednie-miesieczne/?imgwid=351160418&amp;par=tmin&amp;max_empty=3</a:t>
            </a:r>
            <a:r>
              <a:rPr lang="pl" sz="1500">
                <a:solidFill>
                  <a:schemeClr val="dk1"/>
                </a:solidFill>
              </a:rPr>
              <a:t> -  </a:t>
            </a:r>
            <a:r>
              <a:rPr lang="pl" sz="1500" i="1">
                <a:solidFill>
                  <a:schemeClr val="dk1"/>
                </a:solidFill>
                <a:highlight>
                  <a:srgbClr val="6D9EEB"/>
                </a:highlight>
              </a:rPr>
              <a:t>. Źródłem pochodzenia danych na tej stronie  jest Instytut Meteorologii i Gospodarki Wodnej - Państwowy Instytut Badawczy. Dane Instytutu Meteorologii i Gospodarki Wodnej - Państwowego Instytutu Badawczego zostały przetworzone.</a:t>
            </a:r>
            <a:endParaRPr sz="1500" i="1">
              <a:solidFill>
                <a:schemeClr val="dk1"/>
              </a:solidFill>
              <a:highlight>
                <a:srgbClr val="6D9EEB"/>
              </a:highlight>
            </a:endParaRPr>
          </a:p>
          <a:p>
            <a:pPr marL="457200" lvl="0" indent="0" algn="l" rtl="0">
              <a:spcBef>
                <a:spcPts val="1200"/>
              </a:spcBef>
              <a:spcAft>
                <a:spcPts val="0"/>
              </a:spcAft>
              <a:buNone/>
            </a:pPr>
            <a:endParaRPr sz="1500" b="1" i="1">
              <a:solidFill>
                <a:srgbClr val="020202"/>
              </a:solidFill>
              <a:highlight>
                <a:srgbClr val="6D9EEB"/>
              </a:highlight>
            </a:endParaRPr>
          </a:p>
          <a:p>
            <a:pPr marL="457200" lvl="0" indent="0" algn="l" rtl="0">
              <a:spcBef>
                <a:spcPts val="1200"/>
              </a:spcBef>
              <a:spcAft>
                <a:spcPts val="0"/>
              </a:spcAft>
              <a:buClr>
                <a:schemeClr val="dk1"/>
              </a:buClr>
              <a:buSzPts val="1100"/>
              <a:buFont typeface="Arial"/>
              <a:buNone/>
            </a:pPr>
            <a:endParaRPr sz="1500" b="1" i="1">
              <a:solidFill>
                <a:srgbClr val="020202"/>
              </a:solidFill>
              <a:highlight>
                <a:srgbClr val="6D9EEB"/>
              </a:highlight>
            </a:endParaRPr>
          </a:p>
          <a:p>
            <a:pPr marL="457200" lvl="0" indent="0" algn="l" rtl="0">
              <a:spcBef>
                <a:spcPts val="1200"/>
              </a:spcBef>
              <a:spcAft>
                <a:spcPts val="1200"/>
              </a:spcAft>
              <a:buNone/>
            </a:pP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rot="10800000" flipH="1">
            <a:off x="311700" y="90375"/>
            <a:ext cx="8520600" cy="10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0" name="Google Shape;150;p25"/>
          <p:cNvSpPr txBox="1">
            <a:spLocks noGrp="1"/>
          </p:cNvSpPr>
          <p:nvPr>
            <p:ph type="body" idx="1"/>
          </p:nvPr>
        </p:nvSpPr>
        <p:spPr>
          <a:xfrm>
            <a:off x="311700" y="251150"/>
            <a:ext cx="8520600" cy="4364100"/>
          </a:xfrm>
          <a:prstGeom prst="rect">
            <a:avLst/>
          </a:prstGeom>
        </p:spPr>
        <p:txBody>
          <a:bodyPr spcFirstLastPara="1" wrap="square" lIns="91425" tIns="91425" rIns="91425" bIns="91425" anchor="t" anchorCtr="0">
            <a:normAutofit lnSpcReduction="20000"/>
          </a:bodyPr>
          <a:lstStyle/>
          <a:p>
            <a:pPr marL="457200" lvl="0" indent="0" algn="l" rtl="0">
              <a:spcBef>
                <a:spcPts val="0"/>
              </a:spcBef>
              <a:spcAft>
                <a:spcPts val="0"/>
              </a:spcAft>
              <a:buClr>
                <a:schemeClr val="dk1"/>
              </a:buClr>
              <a:buSzPts val="1100"/>
              <a:buFont typeface="Arial"/>
              <a:buNone/>
            </a:pPr>
            <a:r>
              <a:rPr lang="pl" sz="1500" b="1">
                <a:solidFill>
                  <a:schemeClr val="dk1"/>
                </a:solidFill>
                <a:highlight>
                  <a:srgbClr val="6D9EEB"/>
                </a:highlight>
              </a:rPr>
              <a:t>Najbliżej Zimnowody znajduje się stacja w Lesznie</a:t>
            </a:r>
            <a:endParaRPr sz="1500" b="1">
              <a:solidFill>
                <a:schemeClr val="dk1"/>
              </a:solidFill>
              <a:highlight>
                <a:srgbClr val="6D9EEB"/>
              </a:highlight>
            </a:endParaRPr>
          </a:p>
          <a:p>
            <a:pPr marL="457200" lvl="0" indent="0" algn="l" rtl="0">
              <a:spcBef>
                <a:spcPts val="1200"/>
              </a:spcBef>
              <a:spcAft>
                <a:spcPts val="0"/>
              </a:spcAft>
              <a:buNone/>
            </a:pPr>
            <a:r>
              <a:rPr lang="pl" sz="1500" b="1">
                <a:solidFill>
                  <a:schemeClr val="dk1"/>
                </a:solidFill>
                <a:highlight>
                  <a:srgbClr val="6D9EEB"/>
                </a:highlight>
              </a:rPr>
              <a:t>link do pomiarów </a:t>
            </a:r>
            <a:r>
              <a:rPr lang="pl" sz="1500" u="sng">
                <a:solidFill>
                  <a:srgbClr val="530D0D"/>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Średnie i sumy miesięczne – Dane meteorologiczne (meteomodel.pl)</a:t>
            </a:r>
            <a:endParaRPr sz="1500" b="1">
              <a:solidFill>
                <a:srgbClr val="530D0D"/>
              </a:solidFill>
              <a:highlight>
                <a:srgbClr val="6D9EEB"/>
              </a:highlight>
            </a:endParaRPr>
          </a:p>
          <a:p>
            <a:pPr marL="457200" lvl="0" indent="0" algn="l" rtl="0">
              <a:spcBef>
                <a:spcPts val="1200"/>
              </a:spcBef>
              <a:spcAft>
                <a:spcPts val="0"/>
              </a:spcAft>
              <a:buClr>
                <a:schemeClr val="dk1"/>
              </a:buClr>
              <a:buSzPts val="1100"/>
              <a:buFont typeface="Arial"/>
              <a:buNone/>
            </a:pPr>
            <a:r>
              <a:rPr lang="pl" sz="1500">
                <a:solidFill>
                  <a:schemeClr val="dk1"/>
                </a:solidFill>
                <a:highlight>
                  <a:srgbClr val="6D9EEB"/>
                </a:highlight>
              </a:rPr>
              <a:t>Absolutna temperatura minimalna w miesiącu styczniu dla stacji pogodowej w Lesznie (wybrane lata)</a:t>
            </a:r>
            <a:endParaRPr sz="1500">
              <a:solidFill>
                <a:schemeClr val="dk1"/>
              </a:solidFill>
              <a:highlight>
                <a:srgbClr val="6D9EEB"/>
              </a:highlight>
            </a:endParaRPr>
          </a:p>
          <a:p>
            <a:pPr marL="457200" lvl="0" indent="0" algn="l" rtl="0">
              <a:spcBef>
                <a:spcPts val="1200"/>
              </a:spcBef>
              <a:spcAft>
                <a:spcPts val="0"/>
              </a:spcAft>
              <a:buClr>
                <a:schemeClr val="dk1"/>
              </a:buClr>
              <a:buSzPts val="1100"/>
              <a:buFont typeface="Arial"/>
              <a:buNone/>
            </a:pPr>
            <a:r>
              <a:rPr lang="pl" sz="1500">
                <a:solidFill>
                  <a:srgbClr val="020202"/>
                </a:solidFill>
                <a:highlight>
                  <a:srgbClr val="6D9EEB"/>
                </a:highlight>
              </a:rPr>
              <a:t>1963   - 27,3</a:t>
            </a:r>
            <a:r>
              <a:rPr lang="pl" sz="1500">
                <a:solidFill>
                  <a:schemeClr val="dk1"/>
                </a:solidFill>
                <a:highlight>
                  <a:srgbClr val="6D9EEB"/>
                </a:highlight>
              </a:rPr>
              <a:t>°C</a:t>
            </a:r>
            <a:endParaRPr sz="1500">
              <a:solidFill>
                <a:srgbClr val="020202"/>
              </a:solidFill>
              <a:highlight>
                <a:srgbClr val="6D9EEB"/>
              </a:highlight>
            </a:endParaRPr>
          </a:p>
          <a:p>
            <a:pPr marL="457200" lvl="0" indent="0" algn="l" rtl="0">
              <a:spcBef>
                <a:spcPts val="1200"/>
              </a:spcBef>
              <a:spcAft>
                <a:spcPts val="0"/>
              </a:spcAft>
              <a:buNone/>
            </a:pPr>
            <a:r>
              <a:rPr lang="pl" sz="1500">
                <a:solidFill>
                  <a:srgbClr val="020202"/>
                </a:solidFill>
                <a:highlight>
                  <a:srgbClr val="6D9EEB"/>
                </a:highlight>
              </a:rPr>
              <a:t>1971  -26,7</a:t>
            </a:r>
            <a:r>
              <a:rPr lang="pl" sz="1500">
                <a:solidFill>
                  <a:schemeClr val="dk1"/>
                </a:solidFill>
                <a:highlight>
                  <a:srgbClr val="6D9EEB"/>
                </a:highlight>
              </a:rPr>
              <a:t>°C</a:t>
            </a:r>
            <a:endParaRPr sz="1500">
              <a:solidFill>
                <a:srgbClr val="020202"/>
              </a:solidFill>
              <a:highlight>
                <a:srgbClr val="6D9EEB"/>
              </a:highlight>
            </a:endParaRPr>
          </a:p>
          <a:p>
            <a:pPr marL="457200" lvl="0" indent="0" algn="l" rtl="0">
              <a:spcBef>
                <a:spcPts val="1200"/>
              </a:spcBef>
              <a:spcAft>
                <a:spcPts val="0"/>
              </a:spcAft>
              <a:buNone/>
            </a:pPr>
            <a:r>
              <a:rPr lang="pl" sz="1500">
                <a:solidFill>
                  <a:srgbClr val="020202"/>
                </a:solidFill>
                <a:highlight>
                  <a:srgbClr val="6D9EEB"/>
                </a:highlight>
              </a:rPr>
              <a:t>1979  -21,3</a:t>
            </a:r>
            <a:r>
              <a:rPr lang="pl" sz="1500">
                <a:solidFill>
                  <a:schemeClr val="dk1"/>
                </a:solidFill>
                <a:highlight>
                  <a:srgbClr val="6D9EEB"/>
                </a:highlight>
              </a:rPr>
              <a:t>°C</a:t>
            </a:r>
            <a:endParaRPr sz="1500">
              <a:solidFill>
                <a:srgbClr val="020202"/>
              </a:solidFill>
              <a:highlight>
                <a:srgbClr val="6D9EEB"/>
              </a:highlight>
            </a:endParaRPr>
          </a:p>
          <a:p>
            <a:pPr marL="457200" lvl="0" indent="0" algn="l" rtl="0">
              <a:spcBef>
                <a:spcPts val="1200"/>
              </a:spcBef>
              <a:spcAft>
                <a:spcPts val="0"/>
              </a:spcAft>
              <a:buNone/>
            </a:pPr>
            <a:r>
              <a:rPr lang="pl" sz="1500">
                <a:solidFill>
                  <a:srgbClr val="020202"/>
                </a:solidFill>
                <a:highlight>
                  <a:srgbClr val="6D9EEB"/>
                </a:highlight>
              </a:rPr>
              <a:t>1985  -28,8</a:t>
            </a:r>
            <a:r>
              <a:rPr lang="pl" sz="1500">
                <a:solidFill>
                  <a:schemeClr val="dk1"/>
                </a:solidFill>
                <a:highlight>
                  <a:srgbClr val="6D9EEB"/>
                </a:highlight>
              </a:rPr>
              <a:t>°C</a:t>
            </a:r>
            <a:endParaRPr sz="1500">
              <a:solidFill>
                <a:srgbClr val="020202"/>
              </a:solidFill>
              <a:highlight>
                <a:srgbClr val="6D9EEB"/>
              </a:highlight>
            </a:endParaRPr>
          </a:p>
          <a:p>
            <a:pPr marL="457200" lvl="0" indent="0" algn="l" rtl="0">
              <a:spcBef>
                <a:spcPts val="1200"/>
              </a:spcBef>
              <a:spcAft>
                <a:spcPts val="0"/>
              </a:spcAft>
              <a:buNone/>
            </a:pPr>
            <a:r>
              <a:rPr lang="pl" sz="1500">
                <a:solidFill>
                  <a:srgbClr val="020202"/>
                </a:solidFill>
                <a:highlight>
                  <a:srgbClr val="6D9EEB"/>
                </a:highlight>
              </a:rPr>
              <a:t>1987  -27.3 </a:t>
            </a:r>
            <a:r>
              <a:rPr lang="pl" sz="1500">
                <a:solidFill>
                  <a:schemeClr val="dk1"/>
                </a:solidFill>
                <a:highlight>
                  <a:srgbClr val="6D9EEB"/>
                </a:highlight>
              </a:rPr>
              <a:t>°C</a:t>
            </a:r>
            <a:endParaRPr sz="1500">
              <a:solidFill>
                <a:srgbClr val="020202"/>
              </a:solidFill>
              <a:highlight>
                <a:srgbClr val="6D9EEB"/>
              </a:highlight>
            </a:endParaRPr>
          </a:p>
          <a:p>
            <a:pPr marL="457200" lvl="0" indent="0" algn="l" rtl="0">
              <a:spcBef>
                <a:spcPts val="1200"/>
              </a:spcBef>
              <a:spcAft>
                <a:spcPts val="0"/>
              </a:spcAft>
              <a:buNone/>
            </a:pPr>
            <a:r>
              <a:rPr lang="pl" sz="1500">
                <a:solidFill>
                  <a:srgbClr val="020202"/>
                </a:solidFill>
                <a:highlight>
                  <a:srgbClr val="6D9EEB"/>
                </a:highlight>
              </a:rPr>
              <a:t>2003  -23,2</a:t>
            </a:r>
            <a:r>
              <a:rPr lang="pl" sz="1500">
                <a:solidFill>
                  <a:schemeClr val="dk1"/>
                </a:solidFill>
                <a:highlight>
                  <a:srgbClr val="6D9EEB"/>
                </a:highlight>
              </a:rPr>
              <a:t>°C</a:t>
            </a:r>
            <a:endParaRPr sz="1500">
              <a:solidFill>
                <a:srgbClr val="020202"/>
              </a:solidFill>
              <a:highlight>
                <a:srgbClr val="6D9EEB"/>
              </a:highlight>
            </a:endParaRPr>
          </a:p>
          <a:p>
            <a:pPr marL="457200" lvl="0" indent="0" algn="l" rtl="0">
              <a:spcBef>
                <a:spcPts val="1200"/>
              </a:spcBef>
              <a:spcAft>
                <a:spcPts val="0"/>
              </a:spcAft>
              <a:buClr>
                <a:schemeClr val="dk1"/>
              </a:buClr>
              <a:buSzPts val="1100"/>
              <a:buFont typeface="Arial"/>
              <a:buNone/>
            </a:pPr>
            <a:r>
              <a:rPr lang="pl" sz="1500">
                <a:solidFill>
                  <a:srgbClr val="020202"/>
                </a:solidFill>
                <a:highlight>
                  <a:srgbClr val="6D9EEB"/>
                </a:highlight>
              </a:rPr>
              <a:t>2010  -23,9</a:t>
            </a:r>
            <a:r>
              <a:rPr lang="pl" sz="1500">
                <a:solidFill>
                  <a:schemeClr val="dk1"/>
                </a:solidFill>
                <a:highlight>
                  <a:srgbClr val="6D9EEB"/>
                </a:highlight>
              </a:rPr>
              <a:t>°C</a:t>
            </a:r>
            <a:endParaRPr sz="1500">
              <a:solidFill>
                <a:srgbClr val="020202"/>
              </a:solidFill>
              <a:highlight>
                <a:srgbClr val="6D9EEB"/>
              </a:highlight>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11700" y="43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6" name="Google Shape;156;p26"/>
          <p:cNvSpPr txBox="1">
            <a:spLocks noGrp="1"/>
          </p:cNvSpPr>
          <p:nvPr>
            <p:ph type="body" idx="1"/>
          </p:nvPr>
        </p:nvSpPr>
        <p:spPr>
          <a:xfrm>
            <a:off x="311700" y="562575"/>
            <a:ext cx="8520600" cy="400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1"/>
              </a:solidFill>
            </a:endParaRPr>
          </a:p>
          <a:p>
            <a:pPr marL="0" lvl="0" indent="0" algn="l" rtl="0">
              <a:spcBef>
                <a:spcPts val="1200"/>
              </a:spcBef>
              <a:spcAft>
                <a:spcPts val="0"/>
              </a:spcAft>
              <a:buNone/>
            </a:pPr>
            <a:r>
              <a:rPr lang="pl" b="1">
                <a:solidFill>
                  <a:schemeClr val="dk1"/>
                </a:solidFill>
              </a:rPr>
              <a:t>Wyniki </a:t>
            </a:r>
            <a:endParaRPr b="1">
              <a:solidFill>
                <a:schemeClr val="dk1"/>
              </a:solidFill>
            </a:endParaRPr>
          </a:p>
          <a:p>
            <a:pPr marL="0" lvl="0" indent="0" algn="l" rtl="0">
              <a:spcBef>
                <a:spcPts val="1200"/>
              </a:spcBef>
              <a:spcAft>
                <a:spcPts val="0"/>
              </a:spcAft>
              <a:buNone/>
            </a:pPr>
            <a:r>
              <a:rPr lang="pl">
                <a:solidFill>
                  <a:schemeClr val="dk1"/>
                </a:solidFill>
              </a:rPr>
              <a:t>Pomiędzy rokiem 1964 a 2010 temperatura minimalna jaką odnotowała stacja meterologiczna w Lesznie w wielu latach wynosiła więcej niż -21,9</a:t>
            </a:r>
            <a:r>
              <a:rPr lang="pl">
                <a:solidFill>
                  <a:schemeClr val="dk1"/>
                </a:solidFill>
                <a:highlight>
                  <a:srgbClr val="6D9EEB"/>
                </a:highlight>
              </a:rPr>
              <a:t>°C</a:t>
            </a:r>
            <a:endParaRPr>
              <a:solidFill>
                <a:schemeClr val="dk1"/>
              </a:solidFill>
              <a:highlight>
                <a:srgbClr val="6D9EEB"/>
              </a:highlight>
            </a:endParaRPr>
          </a:p>
          <a:p>
            <a:pPr marL="0" lvl="0" indent="0" algn="l" rtl="0">
              <a:spcBef>
                <a:spcPts val="1200"/>
              </a:spcBef>
              <a:spcAft>
                <a:spcPts val="0"/>
              </a:spcAft>
              <a:buNone/>
            </a:pPr>
            <a:r>
              <a:rPr lang="pl" b="1">
                <a:solidFill>
                  <a:schemeClr val="dk1"/>
                </a:solidFill>
                <a:highlight>
                  <a:srgbClr val="6D9EEB"/>
                </a:highlight>
              </a:rPr>
              <a:t>Wniosek </a:t>
            </a:r>
            <a:endParaRPr b="1">
              <a:solidFill>
                <a:schemeClr val="dk1"/>
              </a:solidFill>
              <a:highlight>
                <a:srgbClr val="6D9EEB"/>
              </a:highlight>
            </a:endParaRPr>
          </a:p>
          <a:p>
            <a:pPr marL="0" lvl="0" indent="0" algn="l" rtl="0">
              <a:spcBef>
                <a:spcPts val="1200"/>
              </a:spcBef>
              <a:spcAft>
                <a:spcPts val="1200"/>
              </a:spcAft>
              <a:buClr>
                <a:schemeClr val="dk1"/>
              </a:buClr>
              <a:buSzPts val="1100"/>
              <a:buFont typeface="Arial"/>
              <a:buNone/>
            </a:pPr>
            <a:r>
              <a:rPr lang="pl" sz="1500">
                <a:solidFill>
                  <a:schemeClr val="dk1"/>
                </a:solidFill>
              </a:rPr>
              <a:t>Najniższa temperatura </a:t>
            </a:r>
            <a:r>
              <a:rPr lang="pl" sz="1500">
                <a:solidFill>
                  <a:schemeClr val="dk1"/>
                </a:solidFill>
                <a:highlight>
                  <a:srgbClr val="6D9EEB"/>
                </a:highlight>
              </a:rPr>
              <a:t>-21,9°C</a:t>
            </a:r>
            <a:r>
              <a:rPr lang="pl" sz="1500">
                <a:solidFill>
                  <a:schemeClr val="dk1"/>
                </a:solidFill>
              </a:rPr>
              <a:t> jaką odnotowała stacja nie stanowi wartości ekstremalnej dla rejonu, gdzie zamontowana jest stacja.</a:t>
            </a:r>
            <a:endParaRPr b="1">
              <a:solidFill>
                <a:schemeClr val="dk1"/>
              </a:solidFill>
              <a:highlight>
                <a:srgbClr val="6D9EEB"/>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271500" y="0"/>
            <a:ext cx="8520600" cy="816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sz="2200"/>
              <a:t>“Wyjątkowe zimy w wspomnieniach naszych bliskich</a:t>
            </a:r>
            <a:r>
              <a:rPr lang="pl"/>
              <a:t>”</a:t>
            </a:r>
            <a:endParaRPr/>
          </a:p>
          <a:p>
            <a:pPr marL="0" lvl="0" indent="0" algn="ctr" rtl="0">
              <a:spcBef>
                <a:spcPts val="0"/>
              </a:spcBef>
              <a:spcAft>
                <a:spcPts val="0"/>
              </a:spcAft>
              <a:buNone/>
            </a:pPr>
            <a:r>
              <a:rPr lang="pl" sz="1650"/>
              <a:t>w ramach zadania projektowego  przeprowadziliśmy wywiady ze swoimi bliskimi na temat zim, które wyjątkowo zapamiętali, gdy były bardzo niskie temperatury lub/oraz dużo śniegu a następnie odszukać informacji, zdjęć w internecie (3 przykładowe)</a:t>
            </a:r>
            <a:endParaRPr sz="1650"/>
          </a:p>
        </p:txBody>
      </p:sp>
      <p:sp>
        <p:nvSpPr>
          <p:cNvPr id="162" name="Google Shape;16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t>Uczeń nr. 1 Przeprowadził wywiad ze swoim dziadkiem, poprzednim dyrektorem szkoły w Zimnowodzie, który wspominał zimę roku 1987 oraz zimy w latach 90-tych </a:t>
            </a:r>
            <a:endParaRPr/>
          </a:p>
        </p:txBody>
      </p:sp>
      <p:pic>
        <p:nvPicPr>
          <p:cNvPr id="163" name="Google Shape;163;p27">
            <a:hlinkClick r:id="rId3"/>
          </p:cNvPr>
          <p:cNvPicPr preferRelativeResize="0"/>
          <p:nvPr/>
        </p:nvPicPr>
        <p:blipFill>
          <a:blip r:embed="rId4">
            <a:alphaModFix/>
          </a:blip>
          <a:stretch>
            <a:fillRect/>
          </a:stretch>
        </p:blipFill>
        <p:spPr>
          <a:xfrm>
            <a:off x="55825" y="2184675"/>
            <a:ext cx="3178950" cy="2384200"/>
          </a:xfrm>
          <a:prstGeom prst="rect">
            <a:avLst/>
          </a:prstGeom>
          <a:noFill/>
          <a:ln>
            <a:noFill/>
          </a:ln>
        </p:spPr>
      </p:pic>
      <p:pic>
        <p:nvPicPr>
          <p:cNvPr id="164" name="Google Shape;164;p27">
            <a:hlinkClick r:id="rId3"/>
          </p:cNvPr>
          <p:cNvPicPr preferRelativeResize="0"/>
          <p:nvPr/>
        </p:nvPicPr>
        <p:blipFill>
          <a:blip r:embed="rId4">
            <a:alphaModFix/>
          </a:blip>
          <a:stretch>
            <a:fillRect/>
          </a:stretch>
        </p:blipFill>
        <p:spPr>
          <a:xfrm>
            <a:off x="5426759" y="2285288"/>
            <a:ext cx="3295040" cy="2471275"/>
          </a:xfrm>
          <a:prstGeom prst="rect">
            <a:avLst/>
          </a:prstGeom>
          <a:noFill/>
          <a:ln>
            <a:noFill/>
          </a:ln>
        </p:spPr>
      </p:pic>
      <p:pic>
        <p:nvPicPr>
          <p:cNvPr id="165" name="Google Shape;165;p27"/>
          <p:cNvPicPr preferRelativeResize="0"/>
          <p:nvPr/>
        </p:nvPicPr>
        <p:blipFill>
          <a:blip r:embed="rId5">
            <a:alphaModFix/>
          </a:blip>
          <a:stretch>
            <a:fillRect/>
          </a:stretch>
        </p:blipFill>
        <p:spPr>
          <a:xfrm>
            <a:off x="3234775" y="2569800"/>
            <a:ext cx="2302476" cy="1613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1" name="Google Shape;171;p28"/>
          <p:cNvSpPr txBox="1">
            <a:spLocks noGrp="1"/>
          </p:cNvSpPr>
          <p:nvPr>
            <p:ph type="body" idx="1"/>
          </p:nvPr>
        </p:nvSpPr>
        <p:spPr>
          <a:xfrm>
            <a:off x="211250" y="970275"/>
            <a:ext cx="8520600" cy="4119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pl" sz="1200">
                <a:solidFill>
                  <a:srgbClr val="808080"/>
                </a:solidFill>
                <a:highlight>
                  <a:srgbClr val="FFFFFF"/>
                </a:highlight>
              </a:rPr>
              <a:t>Matka z dzieckiem wśród 1,5-metrowych zasp zimą z przełomu 1986 i 1987 roku. To była najbardziej śnieżna zima od czasu pamiętnej "zimy stulecia" z początku 1979 roku. Fot. Aleksander / TwojaPogoda.pl</a:t>
            </a:r>
            <a:endParaRPr/>
          </a:p>
        </p:txBody>
      </p:sp>
      <p:pic>
        <p:nvPicPr>
          <p:cNvPr id="172" name="Google Shape;172;p28"/>
          <p:cNvPicPr preferRelativeResize="0"/>
          <p:nvPr/>
        </p:nvPicPr>
        <p:blipFill>
          <a:blip r:embed="rId3">
            <a:alphaModFix/>
          </a:blip>
          <a:stretch>
            <a:fillRect/>
          </a:stretch>
        </p:blipFill>
        <p:spPr>
          <a:xfrm>
            <a:off x="548049" y="70375"/>
            <a:ext cx="5579951" cy="4470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80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Uczennica nr 2 wywiad z mamą</a:t>
            </a:r>
            <a:endParaRPr/>
          </a:p>
        </p:txBody>
      </p:sp>
      <p:sp>
        <p:nvSpPr>
          <p:cNvPr id="178" name="Google Shape;178;p29"/>
          <p:cNvSpPr txBox="1">
            <a:spLocks noGrp="1"/>
          </p:cNvSpPr>
          <p:nvPr>
            <p:ph type="body" idx="1"/>
          </p:nvPr>
        </p:nvSpPr>
        <p:spPr>
          <a:xfrm>
            <a:off x="311700" y="612800"/>
            <a:ext cx="8520600" cy="3956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r>
              <a:rPr lang="pl" sz="1100">
                <a:solidFill>
                  <a:schemeClr val="dk1"/>
                </a:solidFill>
              </a:rPr>
              <a:t>Przeprowadzę wywiad z moją mamą, która mi odpowie na moje pytania związane z ostatnią śnieżycą jaką pamięta.</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pl" sz="1100" b="1">
                <a:solidFill>
                  <a:schemeClr val="dk1"/>
                </a:solidFill>
              </a:rPr>
              <a:t>Ola:</a:t>
            </a:r>
            <a:r>
              <a:rPr lang="pl" sz="1100">
                <a:solidFill>
                  <a:schemeClr val="dk1"/>
                </a:solidFill>
              </a:rPr>
              <a:t> Jaką pamiętasz ostatnią śnieżycę?</a:t>
            </a:r>
            <a:endParaRPr sz="1100">
              <a:solidFill>
                <a:schemeClr val="dk1"/>
              </a:solidFill>
            </a:endParaRPr>
          </a:p>
          <a:p>
            <a:pPr marL="0" lvl="0" indent="0" algn="l" rtl="0">
              <a:spcBef>
                <a:spcPts val="0"/>
              </a:spcBef>
              <a:spcAft>
                <a:spcPts val="0"/>
              </a:spcAft>
              <a:buClr>
                <a:schemeClr val="dk1"/>
              </a:buClr>
              <a:buSzPts val="1100"/>
              <a:buFont typeface="Arial"/>
              <a:buNone/>
            </a:pPr>
            <a:r>
              <a:rPr lang="pl" sz="1100" b="1">
                <a:solidFill>
                  <a:schemeClr val="dk1"/>
                </a:solidFill>
              </a:rPr>
              <a:t>Mama:</a:t>
            </a:r>
            <a:r>
              <a:rPr lang="pl" sz="1100">
                <a:solidFill>
                  <a:schemeClr val="dk1"/>
                </a:solidFill>
              </a:rPr>
              <a:t> Ostatnia śnieżyca jaką pamiętam była w 2010r.</a:t>
            </a:r>
            <a:endParaRPr sz="1100">
              <a:solidFill>
                <a:schemeClr val="dk1"/>
              </a:solidFill>
            </a:endParaRPr>
          </a:p>
          <a:p>
            <a:pPr marL="0" lvl="0" indent="0" algn="l" rtl="0">
              <a:spcBef>
                <a:spcPts val="0"/>
              </a:spcBef>
              <a:spcAft>
                <a:spcPts val="0"/>
              </a:spcAft>
              <a:buClr>
                <a:schemeClr val="dk1"/>
              </a:buClr>
              <a:buSzPts val="1100"/>
              <a:buFont typeface="Arial"/>
              <a:buNone/>
            </a:pPr>
            <a:r>
              <a:rPr lang="pl" sz="1100" b="1">
                <a:solidFill>
                  <a:schemeClr val="dk1"/>
                </a:solidFill>
              </a:rPr>
              <a:t>Ola:</a:t>
            </a:r>
            <a:r>
              <a:rPr lang="pl" sz="1100">
                <a:solidFill>
                  <a:schemeClr val="dk1"/>
                </a:solidFill>
              </a:rPr>
              <a:t> Ile było wtedy centymetrów śniegu?</a:t>
            </a:r>
            <a:endParaRPr sz="1100">
              <a:solidFill>
                <a:schemeClr val="dk1"/>
              </a:solidFill>
            </a:endParaRPr>
          </a:p>
          <a:p>
            <a:pPr marL="0" lvl="0" indent="0" algn="l" rtl="0">
              <a:spcBef>
                <a:spcPts val="0"/>
              </a:spcBef>
              <a:spcAft>
                <a:spcPts val="0"/>
              </a:spcAft>
              <a:buClr>
                <a:schemeClr val="dk1"/>
              </a:buClr>
              <a:buSzPts val="1100"/>
              <a:buFont typeface="Arial"/>
              <a:buNone/>
            </a:pPr>
            <a:r>
              <a:rPr lang="pl" sz="1100" b="1">
                <a:solidFill>
                  <a:schemeClr val="dk1"/>
                </a:solidFill>
              </a:rPr>
              <a:t>Mama</a:t>
            </a:r>
            <a:r>
              <a:rPr lang="pl" sz="1100">
                <a:solidFill>
                  <a:schemeClr val="dk1"/>
                </a:solidFill>
              </a:rPr>
              <a:t>: Było bardzo dużo śniegu około 50cm. miejscami pod garażem było ponad metr zaspy.Pamiętam wtedy przyjechał traktor z pługiem do odgarniania śniegu i zrobił górkę. </a:t>
            </a:r>
            <a:endParaRPr sz="1100">
              <a:solidFill>
                <a:schemeClr val="dk1"/>
              </a:solidFill>
            </a:endParaRPr>
          </a:p>
          <a:p>
            <a:pPr marL="0" lvl="0" indent="0" algn="l" rtl="0">
              <a:spcBef>
                <a:spcPts val="0"/>
              </a:spcBef>
              <a:spcAft>
                <a:spcPts val="0"/>
              </a:spcAft>
              <a:buClr>
                <a:schemeClr val="dk1"/>
              </a:buClr>
              <a:buSzPts val="1100"/>
              <a:buFont typeface="Arial"/>
              <a:buNone/>
            </a:pPr>
            <a:r>
              <a:rPr lang="pl" sz="1100" b="1">
                <a:solidFill>
                  <a:schemeClr val="dk1"/>
                </a:solidFill>
              </a:rPr>
              <a:t>Ola:</a:t>
            </a:r>
            <a:r>
              <a:rPr lang="pl" sz="1100">
                <a:solidFill>
                  <a:schemeClr val="dk1"/>
                </a:solidFill>
              </a:rPr>
              <a:t> Pamiętasz może jakąś inna śnieżycę?</a:t>
            </a:r>
            <a:endParaRPr sz="1100">
              <a:solidFill>
                <a:schemeClr val="dk1"/>
              </a:solidFill>
            </a:endParaRPr>
          </a:p>
          <a:p>
            <a:pPr marL="0" lvl="0" indent="0" algn="l" rtl="0">
              <a:spcBef>
                <a:spcPts val="0"/>
              </a:spcBef>
              <a:spcAft>
                <a:spcPts val="0"/>
              </a:spcAft>
              <a:buClr>
                <a:schemeClr val="dk1"/>
              </a:buClr>
              <a:buSzPts val="1100"/>
              <a:buFont typeface="Arial"/>
              <a:buNone/>
            </a:pPr>
            <a:r>
              <a:rPr lang="pl" sz="1100" b="1">
                <a:solidFill>
                  <a:schemeClr val="dk1"/>
                </a:solidFill>
              </a:rPr>
              <a:t>Mama:</a:t>
            </a:r>
            <a:r>
              <a:rPr lang="pl" sz="1100">
                <a:solidFill>
                  <a:schemeClr val="dk1"/>
                </a:solidFill>
              </a:rPr>
              <a:t> Tak,pamiętam. Nie pamiętam w którym to było roku dokładnie ale były to lata 90.To była wigilia. Rano z siostrami wstałyśmy to przez okna nie było nic widać. Trzeba było wejść na krzesło, żeby coś zobaczyć co się za oknem dzieje.Pamiętam jak babcia chciała wyjść na dwór to nie mogła bo całe drzwi były zasypane śniegiem.</a:t>
            </a:r>
            <a:endParaRPr sz="1100">
              <a:solidFill>
                <a:schemeClr val="dk1"/>
              </a:solidFill>
            </a:endParaRPr>
          </a:p>
          <a:p>
            <a:pPr marL="0" lvl="0" indent="0" algn="l" rtl="0">
              <a:spcBef>
                <a:spcPts val="0"/>
              </a:spcBef>
              <a:spcAft>
                <a:spcPts val="0"/>
              </a:spcAft>
              <a:buNone/>
            </a:pPr>
            <a:r>
              <a:rPr lang="pl" sz="1100" b="1">
                <a:solidFill>
                  <a:schemeClr val="dk1"/>
                </a:solidFill>
              </a:rPr>
              <a:t>Ola:</a:t>
            </a:r>
            <a:r>
              <a:rPr lang="pl" sz="1100">
                <a:solidFill>
                  <a:schemeClr val="dk1"/>
                </a:solidFill>
              </a:rPr>
              <a:t> To ale było fajnie.   :-) </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pl" sz="1100">
                <a:solidFill>
                  <a:schemeClr val="dk1"/>
                </a:solidFill>
              </a:rPr>
              <a:t>					         Zima 2010 Kościan. </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1200"/>
              </a:spcAft>
              <a:buNone/>
            </a:pPr>
            <a:endParaRPr/>
          </a:p>
        </p:txBody>
      </p:sp>
      <p:pic>
        <p:nvPicPr>
          <p:cNvPr id="179" name="Google Shape;179;p29"/>
          <p:cNvPicPr preferRelativeResize="0"/>
          <p:nvPr/>
        </p:nvPicPr>
        <p:blipFill>
          <a:blip r:embed="rId3">
            <a:alphaModFix/>
          </a:blip>
          <a:stretch>
            <a:fillRect/>
          </a:stretch>
        </p:blipFill>
        <p:spPr>
          <a:xfrm>
            <a:off x="311688" y="3026263"/>
            <a:ext cx="2619375" cy="1743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Uczeń nr 3 Wywiad z dziadkiem i babcią </a:t>
            </a:r>
            <a:endParaRPr/>
          </a:p>
        </p:txBody>
      </p:sp>
      <p:sp>
        <p:nvSpPr>
          <p:cNvPr id="185" name="Google Shape;185;p30"/>
          <p:cNvSpPr txBox="1">
            <a:spLocks noGrp="1"/>
          </p:cNvSpPr>
          <p:nvPr>
            <p:ph type="body" idx="1"/>
          </p:nvPr>
        </p:nvSpPr>
        <p:spPr>
          <a:xfrm>
            <a:off x="311700" y="572700"/>
            <a:ext cx="8520600" cy="3996300"/>
          </a:xfrm>
          <a:prstGeom prst="rect">
            <a:avLst/>
          </a:prstGeom>
        </p:spPr>
        <p:txBody>
          <a:bodyPr spcFirstLastPara="1" wrap="square" lIns="91425" tIns="91425" rIns="91425" bIns="91425" anchor="t" anchorCtr="0">
            <a:normAutofit fontScale="70000" lnSpcReduction="20000"/>
          </a:bodyPr>
          <a:lstStyle/>
          <a:p>
            <a:pPr marL="457200" lvl="0" indent="-277495" algn="l" rtl="0">
              <a:spcBef>
                <a:spcPts val="0"/>
              </a:spcBef>
              <a:spcAft>
                <a:spcPts val="0"/>
              </a:spcAft>
              <a:buClr>
                <a:schemeClr val="dk1"/>
              </a:buClr>
              <a:buSzPct val="100000"/>
              <a:buChar char="-"/>
            </a:pPr>
            <a:r>
              <a:rPr lang="pl" sz="1100">
                <a:solidFill>
                  <a:schemeClr val="dk1"/>
                </a:solidFill>
              </a:rPr>
              <a:t>Babciu, jaką zimę najbardziej pamiętasz w swoim życiu?</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Największą zimę w swoim życiu pamiętam na przełomie 1978 - 1979 roku - zaczęła</a:t>
            </a:r>
            <a:endParaRPr sz="1100">
              <a:solidFill>
                <a:schemeClr val="dk1"/>
              </a:solidFill>
            </a:endParaRPr>
          </a:p>
          <a:p>
            <a:pPr marL="0" lvl="0" indent="0" algn="l" rtl="0">
              <a:spcBef>
                <a:spcPts val="0"/>
              </a:spcBef>
              <a:spcAft>
                <a:spcPts val="0"/>
              </a:spcAft>
              <a:buClr>
                <a:schemeClr val="dk1"/>
              </a:buClr>
              <a:buSzPct val="100000"/>
              <a:buFont typeface="Arial"/>
              <a:buNone/>
            </a:pPr>
            <a:r>
              <a:rPr lang="pl" sz="1100">
                <a:solidFill>
                  <a:schemeClr val="dk1"/>
                </a:solidFill>
              </a:rPr>
              <a:t>opowiadać babcia.</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Działo się to w sylwestra, wtedy także urodziła się twoja ciocia. Śniegu było tak dużo, </a:t>
            </a:r>
            <a:endParaRPr sz="1100">
              <a:solidFill>
                <a:schemeClr val="dk1"/>
              </a:solidFill>
            </a:endParaRPr>
          </a:p>
          <a:p>
            <a:pPr marL="0" lvl="0" indent="0" algn="l" rtl="0">
              <a:spcBef>
                <a:spcPts val="0"/>
              </a:spcBef>
              <a:spcAft>
                <a:spcPts val="0"/>
              </a:spcAft>
              <a:buNone/>
            </a:pPr>
            <a:r>
              <a:rPr lang="pl" sz="1100">
                <a:solidFill>
                  <a:schemeClr val="dk1"/>
                </a:solidFill>
              </a:rPr>
              <a:t>że trzeba było odśnieżać łopatami, bo nie było takich pługów jak teraz, odcinek od Maksymilianowa do samego Głoginina. </a:t>
            </a:r>
            <a:endParaRPr sz="1100">
              <a:solidFill>
                <a:schemeClr val="dk1"/>
              </a:solidFill>
            </a:endParaRPr>
          </a:p>
          <a:p>
            <a:pPr marL="0" lvl="0" indent="0" algn="l" rtl="0">
              <a:spcBef>
                <a:spcPts val="0"/>
              </a:spcBef>
              <a:spcAft>
                <a:spcPts val="0"/>
              </a:spcAft>
              <a:buClr>
                <a:schemeClr val="dk1"/>
              </a:buClr>
              <a:buSzPct val="100000"/>
              <a:buFont typeface="Arial"/>
              <a:buNone/>
            </a:pPr>
            <a:r>
              <a:rPr lang="pl" sz="1100">
                <a:solidFill>
                  <a:schemeClr val="dk1"/>
                </a:solidFill>
              </a:rPr>
              <a:t>Wszystkie osoby z wioski się zbierały by tak odśnieżać.</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Mnie na samą myśl o tym plecy bolą, a co dopiero to odśnieżać! - stwierdziłem po </a:t>
            </a:r>
            <a:endParaRPr sz="1100">
              <a:solidFill>
                <a:schemeClr val="dk1"/>
              </a:solidFill>
            </a:endParaRPr>
          </a:p>
          <a:p>
            <a:pPr marL="0" lvl="0" indent="0" algn="l" rtl="0">
              <a:spcBef>
                <a:spcPts val="0"/>
              </a:spcBef>
              <a:spcAft>
                <a:spcPts val="0"/>
              </a:spcAft>
              <a:buClr>
                <a:schemeClr val="dk1"/>
              </a:buClr>
              <a:buSzPct val="100000"/>
              <a:buFont typeface="Arial"/>
              <a:buNone/>
            </a:pPr>
            <a:r>
              <a:rPr lang="pl" sz="1100">
                <a:solidFill>
                  <a:schemeClr val="dk1"/>
                </a:solidFill>
              </a:rPr>
              <a:t>czym zaczęliśmy się śmiać.</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Temperatura wtedy była bardzo niska. Sięgała nawet minus 20 stopni. </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Czy to wszystko co zapamiętałaś babciu? - zapytałem.</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Mam jeszcze dla ciebie ciekawostkę - powiedziała babcia czym bardzo pozytywnie </a:t>
            </a:r>
            <a:endParaRPr sz="1100">
              <a:solidFill>
                <a:schemeClr val="dk1"/>
              </a:solidFill>
            </a:endParaRPr>
          </a:p>
          <a:p>
            <a:pPr marL="0" lvl="0" indent="0" algn="l" rtl="0">
              <a:spcBef>
                <a:spcPts val="0"/>
              </a:spcBef>
              <a:spcAft>
                <a:spcPts val="0"/>
              </a:spcAft>
              <a:buClr>
                <a:schemeClr val="dk1"/>
              </a:buClr>
              <a:buSzPct val="100000"/>
              <a:buFont typeface="Arial"/>
              <a:buNone/>
            </a:pPr>
            <a:r>
              <a:rPr lang="pl" sz="1100">
                <a:solidFill>
                  <a:schemeClr val="dk1"/>
                </a:solidFill>
              </a:rPr>
              <a:t>mnie zaskoczyła.</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Kiedy byłam w szpitalu było tak zimno, że ogrzewanie nie dawało rady. Okna nie były</a:t>
            </a:r>
            <a:endParaRPr sz="1100">
              <a:solidFill>
                <a:schemeClr val="dk1"/>
              </a:solidFill>
            </a:endParaRPr>
          </a:p>
          <a:p>
            <a:pPr marL="0" lvl="0" indent="0" algn="l" rtl="0">
              <a:spcBef>
                <a:spcPts val="0"/>
              </a:spcBef>
              <a:spcAft>
                <a:spcPts val="0"/>
              </a:spcAft>
              <a:buClr>
                <a:schemeClr val="dk1"/>
              </a:buClr>
              <a:buSzPct val="100000"/>
              <a:buFont typeface="Arial"/>
              <a:buNone/>
            </a:pPr>
            <a:r>
              <a:rPr lang="pl" sz="1100">
                <a:solidFill>
                  <a:schemeClr val="dk1"/>
                </a:solidFill>
              </a:rPr>
              <a:t>wtedy tak szczelne jak dzisiaj. </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Dziękuje za wywiad babciu.</a:t>
            </a:r>
            <a:endParaRPr sz="1100">
              <a:solidFill>
                <a:schemeClr val="dk1"/>
              </a:solidFill>
            </a:endParaRPr>
          </a:p>
          <a:p>
            <a:pPr marL="0" lvl="0" indent="0" algn="l" rtl="0">
              <a:spcBef>
                <a:spcPts val="0"/>
              </a:spcBef>
              <a:spcAft>
                <a:spcPts val="0"/>
              </a:spcAft>
              <a:buClr>
                <a:schemeClr val="dk1"/>
              </a:buClr>
              <a:buSzPct val="100000"/>
              <a:buFont typeface="Arial"/>
              <a:buNone/>
            </a:pPr>
            <a:endParaRPr sz="1100">
              <a:solidFill>
                <a:schemeClr val="dk1"/>
              </a:solidFill>
            </a:endParaRPr>
          </a:p>
          <a:p>
            <a:pPr marL="0" lvl="0" indent="0" algn="l" rtl="0">
              <a:spcBef>
                <a:spcPts val="0"/>
              </a:spcBef>
              <a:spcAft>
                <a:spcPts val="0"/>
              </a:spcAft>
              <a:buClr>
                <a:schemeClr val="dk1"/>
              </a:buClr>
              <a:buSzPct val="100000"/>
              <a:buFont typeface="Arial"/>
              <a:buNone/>
            </a:pPr>
            <a:endParaRPr sz="1100">
              <a:solidFill>
                <a:schemeClr val="dk1"/>
              </a:solidFill>
            </a:endParaRPr>
          </a:p>
          <a:p>
            <a:pPr marL="0" lvl="0" indent="0" algn="l" rtl="0">
              <a:spcBef>
                <a:spcPts val="0"/>
              </a:spcBef>
              <a:spcAft>
                <a:spcPts val="0"/>
              </a:spcAft>
              <a:buClr>
                <a:schemeClr val="dk1"/>
              </a:buClr>
              <a:buSzPct val="100000"/>
              <a:buFont typeface="Arial"/>
              <a:buNone/>
            </a:pPr>
            <a:endParaRPr sz="1100">
              <a:solidFill>
                <a:schemeClr val="dk1"/>
              </a:solidFill>
            </a:endParaRPr>
          </a:p>
          <a:p>
            <a:pPr marL="0" lvl="0" indent="0" algn="l" rtl="0">
              <a:spcBef>
                <a:spcPts val="0"/>
              </a:spcBef>
              <a:spcAft>
                <a:spcPts val="0"/>
              </a:spcAft>
              <a:buClr>
                <a:schemeClr val="dk1"/>
              </a:buClr>
              <a:buSzPct val="100000"/>
              <a:buFont typeface="Arial"/>
              <a:buNone/>
            </a:pPr>
            <a:endParaRPr sz="1100">
              <a:solidFill>
                <a:schemeClr val="dk1"/>
              </a:solidFill>
            </a:endParaRPr>
          </a:p>
          <a:p>
            <a:pPr marL="0" lvl="0" indent="0" algn="l" rtl="0">
              <a:spcBef>
                <a:spcPts val="0"/>
              </a:spcBef>
              <a:spcAft>
                <a:spcPts val="0"/>
              </a:spcAft>
              <a:buClr>
                <a:schemeClr val="dk1"/>
              </a:buClr>
              <a:buSzPct val="100000"/>
              <a:buFont typeface="Arial"/>
              <a:buNone/>
            </a:pP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Dziadku, jaką najbardziej zimę pamiętasz w swoim życiu? </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Była to zima w 1962 roku - zaczął opowiadać dziadek. - Byłem wtedy w 2 klasie.</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To bardzo dawno - stwierdziłem.</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Zima była wtedy okropna. Aby dojść do szkoły trzeba było iść tunelami w śniegu, </a:t>
            </a:r>
            <a:endParaRPr sz="1100">
              <a:solidFill>
                <a:schemeClr val="dk1"/>
              </a:solidFill>
            </a:endParaRPr>
          </a:p>
          <a:p>
            <a:pPr marL="0" lvl="0" indent="0" algn="l" rtl="0">
              <a:spcBef>
                <a:spcPts val="0"/>
              </a:spcBef>
              <a:spcAft>
                <a:spcPts val="0"/>
              </a:spcAft>
              <a:buClr>
                <a:schemeClr val="dk1"/>
              </a:buClr>
              <a:buSzPct val="100000"/>
              <a:buFont typeface="Arial"/>
              <a:buNone/>
            </a:pPr>
            <a:r>
              <a:rPr lang="pl" sz="1100">
                <a:solidFill>
                  <a:schemeClr val="dk1"/>
                </a:solidFill>
              </a:rPr>
              <a:t>którego było około 3 metry.</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Ile?! - zapytałem z niedowierzaniem. - Aż 3 metry.</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Tak Bartku - odpowiedział dziadek. - Było aż tyle śniegu.</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Chyba domyślasz się co z odśnieżaniem? - zapytał dziadek.</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Niestety tak - odpowiedziałem ze smutkiem.</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Dobrze czy to wszystko dziadku?</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Tak nie pamiętam więcej było to w końcu dawno - odpowiedział dziadek.</a:t>
            </a:r>
            <a:endParaRPr sz="1100">
              <a:solidFill>
                <a:schemeClr val="dk1"/>
              </a:solidFill>
            </a:endParaRPr>
          </a:p>
          <a:p>
            <a:pPr marL="457200" lvl="0" indent="-277495" algn="l" rtl="0">
              <a:spcBef>
                <a:spcPts val="0"/>
              </a:spcBef>
              <a:spcAft>
                <a:spcPts val="0"/>
              </a:spcAft>
              <a:buClr>
                <a:schemeClr val="dk1"/>
              </a:buClr>
              <a:buSzPct val="100000"/>
              <a:buChar char="-"/>
            </a:pPr>
            <a:r>
              <a:rPr lang="pl" sz="1100">
                <a:solidFill>
                  <a:schemeClr val="dk1"/>
                </a:solidFill>
              </a:rPr>
              <a:t>Dobrze. Dziękuje za wywiad dziadku.</a:t>
            </a:r>
            <a:endParaRPr sz="1100">
              <a:solidFill>
                <a:schemeClr val="dk1"/>
              </a:solidFill>
            </a:endParaRPr>
          </a:p>
          <a:p>
            <a:pPr marL="0" lvl="0" indent="0" algn="l" rtl="0">
              <a:spcBef>
                <a:spcPts val="0"/>
              </a:spcBef>
              <a:spcAft>
                <a:spcPts val="1200"/>
              </a:spcAft>
              <a:buNone/>
            </a:pPr>
            <a:r>
              <a:rPr lang="pl" sz="1100">
                <a:solidFill>
                  <a:schemeClr val="dk1"/>
                </a:solidFill>
              </a:rPr>
              <a:t>                                                                                               </a:t>
            </a:r>
            <a:r>
              <a:rPr lang="pl" sz="1100" u="sng">
                <a:solidFill>
                  <a:schemeClr val="hlink"/>
                </a:solidFill>
                <a:hlinkClick r:id="rId3"/>
              </a:rPr>
              <a:t>Zima stulecia - Muzeum Życia w PRL (mzprl.pl)</a:t>
            </a:r>
            <a:endParaRPr/>
          </a:p>
        </p:txBody>
      </p:sp>
      <p:pic>
        <p:nvPicPr>
          <p:cNvPr id="186" name="Google Shape;186;p30"/>
          <p:cNvPicPr preferRelativeResize="0"/>
          <p:nvPr/>
        </p:nvPicPr>
        <p:blipFill>
          <a:blip r:embed="rId4">
            <a:alphaModFix/>
          </a:blip>
          <a:stretch>
            <a:fillRect/>
          </a:stretch>
        </p:blipFill>
        <p:spPr>
          <a:xfrm>
            <a:off x="5795350" y="572700"/>
            <a:ext cx="2857500" cy="1600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241350" y="74575"/>
            <a:ext cx="8520600" cy="816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sz="2000"/>
              <a:t> Analiza danych z mapy </a:t>
            </a:r>
            <a:endParaRPr sz="2000"/>
          </a:p>
          <a:p>
            <a:pPr marL="0" lvl="0" indent="0" algn="l" rtl="0">
              <a:spcBef>
                <a:spcPts val="0"/>
              </a:spcBef>
              <a:spcAft>
                <a:spcPts val="0"/>
              </a:spcAft>
              <a:buNone/>
            </a:pPr>
            <a:r>
              <a:rPr lang="pl" sz="2000"/>
              <a:t>Czy temperatury odnotowana w Zimnowodzie 18.01.2021, były najniższe wśród wszystkich lokalizacji stacji biorących udział w projekcie? </a:t>
            </a:r>
            <a:endParaRPr sz="2000"/>
          </a:p>
        </p:txBody>
      </p:sp>
      <p:sp>
        <p:nvSpPr>
          <p:cNvPr id="192" name="Google Shape;192;p31"/>
          <p:cNvSpPr txBox="1">
            <a:spLocks noGrp="1"/>
          </p:cNvSpPr>
          <p:nvPr>
            <p:ph type="body" idx="1"/>
          </p:nvPr>
        </p:nvSpPr>
        <p:spPr>
          <a:xfrm>
            <a:off x="311700" y="1072100"/>
            <a:ext cx="8520600" cy="40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pl" sz="1600"/>
              <a:t>Wniosek: Na podstawie danych zawartych na Cyfrowej Mapie Dorzecza Warty, temperatury odnotowane 18.01.2021 nie była najniższe w Zimnowodzie.</a:t>
            </a:r>
            <a:endParaRPr sz="1600"/>
          </a:p>
        </p:txBody>
      </p:sp>
      <p:pic>
        <p:nvPicPr>
          <p:cNvPr id="193" name="Google Shape;193;p31"/>
          <p:cNvPicPr preferRelativeResize="0"/>
          <p:nvPr/>
        </p:nvPicPr>
        <p:blipFill rotWithShape="1">
          <a:blip r:embed="rId3">
            <a:alphaModFix/>
          </a:blip>
          <a:srcRect t="16018" b="4880"/>
          <a:stretch/>
        </p:blipFill>
        <p:spPr>
          <a:xfrm>
            <a:off x="824850" y="962600"/>
            <a:ext cx="7233048" cy="3218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8202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Grupa realizująca projekt liczyła 10 uczniów 12 i 13 letnich </a:t>
            </a:r>
            <a:endParaRPr/>
          </a:p>
        </p:txBody>
      </p:sp>
      <p:sp>
        <p:nvSpPr>
          <p:cNvPr id="63" name="Google Shape;63;p14"/>
          <p:cNvSpPr txBox="1">
            <a:spLocks noGrp="1"/>
          </p:cNvSpPr>
          <p:nvPr>
            <p:ph type="body" idx="1"/>
          </p:nvPr>
        </p:nvSpPr>
        <p:spPr>
          <a:xfrm>
            <a:off x="311700" y="1152475"/>
            <a:ext cx="8520600" cy="37299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pl"/>
              <a:t>			</a:t>
            </a:r>
            <a:endParaRPr/>
          </a:p>
          <a:p>
            <a:pPr marL="0" lvl="0" indent="0" algn="l" rtl="0">
              <a:spcBef>
                <a:spcPts val="1200"/>
              </a:spcBef>
              <a:spcAft>
                <a:spcPts val="0"/>
              </a:spcAft>
              <a:buNone/>
            </a:pPr>
            <a:r>
              <a:rPr lang="pl"/>
              <a:t>			</a:t>
            </a:r>
            <a:endParaRPr/>
          </a:p>
          <a:p>
            <a:pPr marL="0" lvl="0" indent="0" algn="l" rtl="0">
              <a:spcBef>
                <a:spcPts val="1200"/>
              </a:spcBef>
              <a:spcAft>
                <a:spcPts val="1200"/>
              </a:spcAft>
              <a:buNone/>
            </a:pPr>
            <a:r>
              <a:rPr lang="pl"/>
              <a:t>			</a:t>
            </a:r>
            <a:r>
              <a:rPr lang="pl">
                <a:solidFill>
                  <a:schemeClr val="dk1"/>
                </a:solidFill>
              </a:rPr>
              <a:t>Przedstawiciele grupy</a:t>
            </a:r>
            <a:endParaRPr>
              <a:solidFill>
                <a:schemeClr val="dk1"/>
              </a:solidFill>
            </a:endParaRPr>
          </a:p>
        </p:txBody>
      </p:sp>
      <p:pic>
        <p:nvPicPr>
          <p:cNvPr id="64" name="Google Shape;64;p14"/>
          <p:cNvPicPr preferRelativeResize="0"/>
          <p:nvPr/>
        </p:nvPicPr>
        <p:blipFill>
          <a:blip r:embed="rId3">
            <a:alphaModFix/>
          </a:blip>
          <a:stretch>
            <a:fillRect/>
          </a:stretch>
        </p:blipFill>
        <p:spPr>
          <a:xfrm>
            <a:off x="630274" y="526012"/>
            <a:ext cx="5321349" cy="3991023"/>
          </a:xfrm>
          <a:prstGeom prst="rect">
            <a:avLst/>
          </a:prstGeom>
          <a:noFill/>
          <a:ln>
            <a:noFill/>
          </a:ln>
        </p:spPr>
      </p:pic>
      <p:pic>
        <p:nvPicPr>
          <p:cNvPr id="65" name="Google Shape;65;p14"/>
          <p:cNvPicPr preferRelativeResize="0"/>
          <p:nvPr/>
        </p:nvPicPr>
        <p:blipFill>
          <a:blip r:embed="rId4">
            <a:alphaModFix/>
          </a:blip>
          <a:stretch>
            <a:fillRect/>
          </a:stretch>
        </p:blipFill>
        <p:spPr>
          <a:xfrm>
            <a:off x="6389197" y="4181572"/>
            <a:ext cx="2357950" cy="776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0" y="0"/>
            <a:ext cx="8832300" cy="806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r>
              <a:rPr lang="pl" sz="2000"/>
              <a:t>W ramach projektu została zorganizowana wycieczka niestety tylko wirtualna do Nowego Zoo w Poznaniu. Tematem wycieczki były “Zwierzęta i ich adaptacje”  </a:t>
            </a:r>
            <a:endParaRPr sz="2000"/>
          </a:p>
        </p:txBody>
      </p:sp>
      <p:sp>
        <p:nvSpPr>
          <p:cNvPr id="199" name="Google Shape;199;p32"/>
          <p:cNvSpPr txBox="1">
            <a:spLocks noGrp="1"/>
          </p:cNvSpPr>
          <p:nvPr>
            <p:ph type="body" idx="1"/>
          </p:nvPr>
        </p:nvSpPr>
        <p:spPr>
          <a:xfrm>
            <a:off x="180825" y="806700"/>
            <a:ext cx="8651400" cy="376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pl"/>
              <a:t>Prowadzący wycieczkę pokazując na żywo zwierzęta wyjaśniał jak przystosowały się zwierzęta do życia w różnych warunkach środowiska naturalnego, aktywności w różnych porach doby,  ze szczególnym uwzględnieniem temperatury. Następne slajdy pokazują printscreen relację z wizyty w zoo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5" name="Google Shape;205;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6" name="Google Shape;206;p33"/>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2" name="Google Shape;212;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3" name="Google Shape;213;p34"/>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9" name="Google Shape;219;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0" name="Google Shape;220;p35"/>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26" name="Google Shape;226;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7" name="Google Shape;227;p36"/>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33" name="Google Shape;233;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4" name="Google Shape;234;p37"/>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40" name="Google Shape;24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1" name="Google Shape;241;p38"/>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47" name="Google Shape;247;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8" name="Google Shape;248;p39"/>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4" name="Google Shape;254;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5" name="Google Shape;255;p40"/>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1" name="Google Shape;261;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2" name="Google Shape;262;p41"/>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13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Praca w trakcie projektu odbywała się przez aplikacje pakietu GSuit: clasroom oraz meet.  </a:t>
            </a:r>
            <a:endParaRPr/>
          </a:p>
        </p:txBody>
      </p:sp>
      <p:sp>
        <p:nvSpPr>
          <p:cNvPr id="71" name="Google Shape;71;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2" name="Google Shape;72;p15"/>
          <p:cNvPicPr preferRelativeResize="0"/>
          <p:nvPr/>
        </p:nvPicPr>
        <p:blipFill>
          <a:blip r:embed="rId3">
            <a:alphaModFix/>
          </a:blip>
          <a:stretch>
            <a:fillRect/>
          </a:stretch>
        </p:blipFill>
        <p:spPr>
          <a:xfrm>
            <a:off x="442050" y="1152475"/>
            <a:ext cx="6399227" cy="3574574"/>
          </a:xfrm>
          <a:prstGeom prst="rect">
            <a:avLst/>
          </a:prstGeom>
          <a:noFill/>
          <a:ln>
            <a:noFill/>
          </a:ln>
        </p:spPr>
      </p:pic>
      <p:pic>
        <p:nvPicPr>
          <p:cNvPr id="73" name="Google Shape;73;p15"/>
          <p:cNvPicPr preferRelativeResize="0"/>
          <p:nvPr/>
        </p:nvPicPr>
        <p:blipFill>
          <a:blip r:embed="rId4">
            <a:alphaModFix/>
          </a:blip>
          <a:stretch>
            <a:fillRect/>
          </a:stretch>
        </p:blipFill>
        <p:spPr>
          <a:xfrm>
            <a:off x="6690572" y="4241847"/>
            <a:ext cx="2357950" cy="776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8" name="Google Shape;268;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9" name="Google Shape;269;p42"/>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75" name="Google Shape;275;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6" name="Google Shape;276;p43"/>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2" name="Google Shape;282;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83" name="Google Shape;283;p44"/>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9" name="Google Shape;289;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0" name="Google Shape;290;p45"/>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6" name="Google Shape;296;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7" name="Google Shape;297;p46"/>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03" name="Google Shape;303;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4" name="Google Shape;304;p47"/>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10" name="Google Shape;310;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11" name="Google Shape;311;p48"/>
          <p:cNvPicPr preferRelativeResize="0"/>
          <p:nvPr/>
        </p:nvPicPr>
        <p:blipFill>
          <a:blip r:embed="rId3">
            <a:alphaModFix/>
          </a:blip>
          <a:stretch>
            <a:fillRect/>
          </a:stretch>
        </p:blipFill>
        <p:spPr>
          <a:xfrm>
            <a:off x="0" y="1255"/>
            <a:ext cx="9144001" cy="514099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315"/>
        <p:cNvGrpSpPr/>
        <p:nvPr/>
      </p:nvGrpSpPr>
      <p:grpSpPr>
        <a:xfrm>
          <a:off x="0" y="0"/>
          <a:ext cx="0" cy="0"/>
          <a:chOff x="0" y="0"/>
          <a:chExt cx="0" cy="0"/>
        </a:xfrm>
      </p:grpSpPr>
      <p:sp>
        <p:nvSpPr>
          <p:cNvPr id="316" name="Google Shape;316;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Wnioski po odbytej wycieczce</a:t>
            </a:r>
            <a:endParaRPr/>
          </a:p>
        </p:txBody>
      </p:sp>
      <p:sp>
        <p:nvSpPr>
          <p:cNvPr id="317" name="Google Shape;317;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pl"/>
              <a:t>pogoda oraz parametry meteorologiczne, które ją opisują mają bardzo duży wpływ na funkcjonowanie zwierząt</a:t>
            </a:r>
            <a:endParaRPr/>
          </a:p>
          <a:p>
            <a:pPr marL="457200" lvl="0" indent="-342900" algn="l" rtl="0">
              <a:spcBef>
                <a:spcPts val="0"/>
              </a:spcBef>
              <a:spcAft>
                <a:spcPts val="0"/>
              </a:spcAft>
              <a:buSzPts val="1800"/>
              <a:buChar char="-"/>
            </a:pPr>
            <a:r>
              <a:rPr lang="pl"/>
              <a:t>poznane w trakcie wycieczki zwierzęta w różnych sposób przystosowały się do warunków w których żyją: sen zimowy,  magazynowanie wody, gruba skóra, gruba warstwa podskórna tłuszczu, odpowiednio zbudowane rzęsy chroniące przed wiatrem itp.</a:t>
            </a:r>
            <a:endParaRPr/>
          </a:p>
        </p:txBody>
      </p:sp>
      <p:pic>
        <p:nvPicPr>
          <p:cNvPr id="318" name="Google Shape;318;p49"/>
          <p:cNvPicPr preferRelativeResize="0"/>
          <p:nvPr/>
        </p:nvPicPr>
        <p:blipFill>
          <a:blip r:embed="rId3">
            <a:alphaModFix/>
          </a:blip>
          <a:stretch>
            <a:fillRect/>
          </a:stretch>
        </p:blipFill>
        <p:spPr>
          <a:xfrm>
            <a:off x="5225025" y="3616375"/>
            <a:ext cx="2857500" cy="95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190875"/>
            <a:ext cx="8520600" cy="5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000"/>
              <a:t>Obserwacja pogodowe </a:t>
            </a:r>
            <a:endParaRPr sz="2000"/>
          </a:p>
        </p:txBody>
      </p:sp>
      <p:sp>
        <p:nvSpPr>
          <p:cNvPr id="79" name="Google Shape;79;p16"/>
          <p:cNvSpPr txBox="1">
            <a:spLocks noGrp="1"/>
          </p:cNvSpPr>
          <p:nvPr>
            <p:ph type="body" idx="1"/>
          </p:nvPr>
        </p:nvSpPr>
        <p:spPr>
          <a:xfrm>
            <a:off x="311700" y="793625"/>
            <a:ext cx="8520600" cy="4128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pl"/>
              <a:t>W ramach projektu uczniowie prowadzili regularne obserwacje pogodowe:</a:t>
            </a:r>
            <a:endParaRPr/>
          </a:p>
          <a:p>
            <a:pPr marL="0" lvl="0" indent="0" algn="l" rtl="0">
              <a:spcBef>
                <a:spcPts val="1200"/>
              </a:spcBef>
              <a:spcAft>
                <a:spcPts val="0"/>
              </a:spcAft>
              <a:buNone/>
            </a:pPr>
            <a:r>
              <a:rPr lang="pl" u="sng">
                <a:solidFill>
                  <a:schemeClr val="hlink"/>
                </a:solidFill>
                <a:hlinkClick r:id="rId3"/>
              </a:rPr>
              <a:t>Przykładowe obserwacje prowadzone przez ucznia nr 1</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pl"/>
              <a:t>  Pomiar pokrywy śnieżnej                       Obserwacja osadów                      </a:t>
            </a:r>
            <a:endParaRPr/>
          </a:p>
        </p:txBody>
      </p:sp>
      <p:pic>
        <p:nvPicPr>
          <p:cNvPr id="80" name="Google Shape;80;p16"/>
          <p:cNvPicPr preferRelativeResize="0"/>
          <p:nvPr/>
        </p:nvPicPr>
        <p:blipFill>
          <a:blip r:embed="rId4">
            <a:alphaModFix/>
          </a:blip>
          <a:stretch>
            <a:fillRect/>
          </a:stretch>
        </p:blipFill>
        <p:spPr>
          <a:xfrm>
            <a:off x="178600" y="1854275"/>
            <a:ext cx="3447977" cy="2585998"/>
          </a:xfrm>
          <a:prstGeom prst="rect">
            <a:avLst/>
          </a:prstGeom>
          <a:noFill/>
          <a:ln>
            <a:noFill/>
          </a:ln>
        </p:spPr>
      </p:pic>
      <p:pic>
        <p:nvPicPr>
          <p:cNvPr id="81" name="Google Shape;81;p16"/>
          <p:cNvPicPr preferRelativeResize="0"/>
          <p:nvPr/>
        </p:nvPicPr>
        <p:blipFill>
          <a:blip r:embed="rId5">
            <a:alphaModFix/>
          </a:blip>
          <a:stretch>
            <a:fillRect/>
          </a:stretch>
        </p:blipFill>
        <p:spPr>
          <a:xfrm>
            <a:off x="3825275" y="1827900"/>
            <a:ext cx="3518300" cy="2638725"/>
          </a:xfrm>
          <a:prstGeom prst="rect">
            <a:avLst/>
          </a:prstGeom>
          <a:noFill/>
          <a:ln>
            <a:noFill/>
          </a:ln>
        </p:spPr>
      </p:pic>
      <p:pic>
        <p:nvPicPr>
          <p:cNvPr id="82" name="Google Shape;82;p16"/>
          <p:cNvPicPr preferRelativeResize="0"/>
          <p:nvPr/>
        </p:nvPicPr>
        <p:blipFill>
          <a:blip r:embed="rId6">
            <a:alphaModFix/>
          </a:blip>
          <a:stretch>
            <a:fillRect/>
          </a:stretch>
        </p:blipFill>
        <p:spPr>
          <a:xfrm>
            <a:off x="6786047" y="4221747"/>
            <a:ext cx="2357950" cy="776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110500"/>
            <a:ext cx="8520600" cy="68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1500"/>
              <a:t>Miejsce realizacji scenariusza, rys historyczny.</a:t>
            </a:r>
            <a:endParaRPr sz="1500"/>
          </a:p>
        </p:txBody>
      </p:sp>
      <p:sp>
        <p:nvSpPr>
          <p:cNvPr id="88" name="Google Shape;88;p17"/>
          <p:cNvSpPr txBox="1">
            <a:spLocks noGrp="1"/>
          </p:cNvSpPr>
          <p:nvPr>
            <p:ph type="body" idx="1"/>
          </p:nvPr>
        </p:nvSpPr>
        <p:spPr>
          <a:xfrm>
            <a:off x="311700" y="498300"/>
            <a:ext cx="8520600" cy="414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Zimnowoda - </a:t>
            </a:r>
            <a:r>
              <a:rPr lang="pl" sz="1050">
                <a:solidFill>
                  <a:schemeClr val="dk1"/>
                </a:solidFill>
                <a:highlight>
                  <a:schemeClr val="accent1"/>
                </a:highlight>
              </a:rPr>
              <a:t>wieś położona w województwie wielkopolskim, w powiecie gostyńskim, w gminie Borek Wielkopolski, nad rzeką Pogoną. Od połowy XVIII do połowy XIX wieku była to własność rodziny Rychłowskich. W okresie Wielkiego Księstwa Poznańskiego (1815-1848) miejscowość wzmiankowana jako </a:t>
            </a:r>
            <a:r>
              <a:rPr lang="pl" sz="1050" i="1">
                <a:solidFill>
                  <a:schemeClr val="dk1"/>
                </a:solidFill>
                <a:highlight>
                  <a:schemeClr val="accent1"/>
                </a:highlight>
              </a:rPr>
              <a:t>Zimna woda</a:t>
            </a:r>
            <a:r>
              <a:rPr lang="pl" sz="1050">
                <a:solidFill>
                  <a:schemeClr val="dk1"/>
                </a:solidFill>
                <a:highlight>
                  <a:schemeClr val="accent1"/>
                </a:highlight>
              </a:rPr>
              <a:t> należała do wsi większych w ówczesnym pruskim powiecie Krotoszyn w rejencji poznańskie. Zimna woda należała do okręgu borkowskiego tego powiatu i stanowiła odrębny majątek, którego właścicielem był wówczas Hieronim Rychłowsk</a:t>
            </a:r>
            <a:r>
              <a:rPr lang="pl" sz="1050" baseline="30000">
                <a:solidFill>
                  <a:schemeClr val="dk1"/>
                </a:solidFill>
                <a:highlight>
                  <a:schemeClr val="accent1"/>
                </a:highlight>
              </a:rPr>
              <a:t>]</a:t>
            </a:r>
            <a:r>
              <a:rPr lang="pl" sz="1050">
                <a:solidFill>
                  <a:schemeClr val="dk1"/>
                </a:solidFill>
                <a:highlight>
                  <a:schemeClr val="accent1"/>
                </a:highlight>
              </a:rPr>
              <a:t>. Według spisu urzędowego z 1837 roku wieś liczyła 238 mieszkańców, którzy zamieszkiwali 24 dymy (domostwa). Po Rychłowskich kolejnymi właścicielami majątku byli kolejno: Kwileccy, Mycielscy (od 1872) oraz Grocholscy (od 1932). Tutejszy pałac powstał około 1864 roku w stylu neorenesansu francuskiego.</a:t>
            </a:r>
            <a:endParaRPr sz="1050">
              <a:solidFill>
                <a:schemeClr val="dk1"/>
              </a:solidFill>
              <a:highlight>
                <a:schemeClr val="accent1"/>
              </a:highlight>
            </a:endParaRPr>
          </a:p>
          <a:p>
            <a:pPr marL="0" lvl="0" indent="0" algn="l" rtl="0">
              <a:spcBef>
                <a:spcPts val="1200"/>
              </a:spcBef>
              <a:spcAft>
                <a:spcPts val="0"/>
              </a:spcAft>
              <a:buNone/>
            </a:pPr>
            <a:endParaRPr sz="1050">
              <a:solidFill>
                <a:schemeClr val="dk1"/>
              </a:solidFill>
              <a:highlight>
                <a:schemeClr val="accent1"/>
              </a:highlight>
            </a:endParaRPr>
          </a:p>
          <a:p>
            <a:pPr marL="0" lvl="0" indent="0" algn="l" rtl="0">
              <a:spcBef>
                <a:spcPts val="1200"/>
              </a:spcBef>
              <a:spcAft>
                <a:spcPts val="1200"/>
              </a:spcAft>
              <a:buNone/>
            </a:pPr>
            <a:endParaRPr>
              <a:solidFill>
                <a:schemeClr val="dk1"/>
              </a:solidFill>
              <a:highlight>
                <a:schemeClr val="accent1"/>
              </a:highlight>
            </a:endParaRPr>
          </a:p>
        </p:txBody>
      </p:sp>
      <p:pic>
        <p:nvPicPr>
          <p:cNvPr id="89" name="Google Shape;89;p17"/>
          <p:cNvPicPr preferRelativeResize="0"/>
          <p:nvPr/>
        </p:nvPicPr>
        <p:blipFill>
          <a:blip r:embed="rId3">
            <a:alphaModFix/>
          </a:blip>
          <a:stretch>
            <a:fillRect/>
          </a:stretch>
        </p:blipFill>
        <p:spPr>
          <a:xfrm>
            <a:off x="5044575" y="1843163"/>
            <a:ext cx="3429000" cy="2562225"/>
          </a:xfrm>
          <a:prstGeom prst="rect">
            <a:avLst/>
          </a:prstGeom>
          <a:noFill/>
          <a:ln>
            <a:noFill/>
          </a:ln>
        </p:spPr>
      </p:pic>
      <p:pic>
        <p:nvPicPr>
          <p:cNvPr id="90" name="Google Shape;90;p17"/>
          <p:cNvPicPr preferRelativeResize="0"/>
          <p:nvPr/>
        </p:nvPicPr>
        <p:blipFill>
          <a:blip r:embed="rId4">
            <a:alphaModFix/>
          </a:blip>
          <a:stretch>
            <a:fillRect/>
          </a:stretch>
        </p:blipFill>
        <p:spPr>
          <a:xfrm>
            <a:off x="116350" y="2360813"/>
            <a:ext cx="4928226" cy="2190000"/>
          </a:xfrm>
          <a:prstGeom prst="rect">
            <a:avLst/>
          </a:prstGeom>
          <a:noFill/>
          <a:ln>
            <a:noFill/>
          </a:ln>
        </p:spPr>
      </p:pic>
      <p:pic>
        <p:nvPicPr>
          <p:cNvPr id="91" name="Google Shape;91;p17"/>
          <p:cNvPicPr preferRelativeResize="0"/>
          <p:nvPr/>
        </p:nvPicPr>
        <p:blipFill>
          <a:blip r:embed="rId5">
            <a:alphaModFix/>
          </a:blip>
          <a:stretch>
            <a:fillRect/>
          </a:stretch>
        </p:blipFill>
        <p:spPr>
          <a:xfrm>
            <a:off x="6570022" y="4231797"/>
            <a:ext cx="2357950" cy="776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0" y="50225"/>
            <a:ext cx="8832300" cy="138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Zespół Szkolno - Przedszkolny znajduje się w dolinie rzeki Pogony -będącej lewobrzeżny dopływem Kościańskim Kanału Obry.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pl" sz="2000"/>
              <a:t>Bobrza tama na Pogonie.</a:t>
            </a:r>
            <a:endParaRPr sz="2000"/>
          </a:p>
        </p:txBody>
      </p:sp>
      <p:sp>
        <p:nvSpPr>
          <p:cNvPr id="97" name="Google Shape;97;p18"/>
          <p:cNvSpPr txBox="1">
            <a:spLocks noGrp="1"/>
          </p:cNvSpPr>
          <p:nvPr>
            <p:ph type="body" idx="1"/>
          </p:nvPr>
        </p:nvSpPr>
        <p:spPr>
          <a:xfrm>
            <a:off x="5143500" y="4701475"/>
            <a:ext cx="3769200" cy="66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8" name="Google Shape;98;p18"/>
          <p:cNvPicPr preferRelativeResize="0"/>
          <p:nvPr/>
        </p:nvPicPr>
        <p:blipFill>
          <a:blip r:embed="rId3">
            <a:alphaModFix/>
          </a:blip>
          <a:stretch>
            <a:fillRect/>
          </a:stretch>
        </p:blipFill>
        <p:spPr>
          <a:xfrm>
            <a:off x="3023800" y="1255725"/>
            <a:ext cx="2270403" cy="1828374"/>
          </a:xfrm>
          <a:prstGeom prst="rect">
            <a:avLst/>
          </a:prstGeom>
          <a:noFill/>
          <a:ln>
            <a:noFill/>
          </a:ln>
        </p:spPr>
      </p:pic>
      <p:pic>
        <p:nvPicPr>
          <p:cNvPr id="99" name="Google Shape;99;p18"/>
          <p:cNvPicPr preferRelativeResize="0"/>
          <p:nvPr/>
        </p:nvPicPr>
        <p:blipFill>
          <a:blip r:embed="rId4">
            <a:alphaModFix/>
          </a:blip>
          <a:stretch>
            <a:fillRect/>
          </a:stretch>
        </p:blipFill>
        <p:spPr>
          <a:xfrm>
            <a:off x="3023800" y="1255725"/>
            <a:ext cx="2270403" cy="1828374"/>
          </a:xfrm>
          <a:prstGeom prst="rect">
            <a:avLst/>
          </a:prstGeom>
          <a:noFill/>
          <a:ln>
            <a:noFill/>
          </a:ln>
        </p:spPr>
      </p:pic>
      <p:pic>
        <p:nvPicPr>
          <p:cNvPr id="100" name="Google Shape;100;p18"/>
          <p:cNvPicPr preferRelativeResize="0"/>
          <p:nvPr/>
        </p:nvPicPr>
        <p:blipFill>
          <a:blip r:embed="rId3">
            <a:alphaModFix/>
          </a:blip>
          <a:stretch>
            <a:fillRect/>
          </a:stretch>
        </p:blipFill>
        <p:spPr>
          <a:xfrm>
            <a:off x="0" y="1587250"/>
            <a:ext cx="3268275" cy="2451199"/>
          </a:xfrm>
          <a:prstGeom prst="rect">
            <a:avLst/>
          </a:prstGeom>
          <a:noFill/>
          <a:ln>
            <a:noFill/>
          </a:ln>
        </p:spPr>
      </p:pic>
      <p:pic>
        <p:nvPicPr>
          <p:cNvPr id="101" name="Google Shape;101;p18"/>
          <p:cNvPicPr preferRelativeResize="0"/>
          <p:nvPr/>
        </p:nvPicPr>
        <p:blipFill>
          <a:blip r:embed="rId4">
            <a:alphaModFix/>
          </a:blip>
          <a:stretch>
            <a:fillRect/>
          </a:stretch>
        </p:blipFill>
        <p:spPr>
          <a:xfrm>
            <a:off x="5565150" y="1975852"/>
            <a:ext cx="3347523" cy="2510650"/>
          </a:xfrm>
          <a:prstGeom prst="rect">
            <a:avLst/>
          </a:prstGeom>
          <a:noFill/>
          <a:ln>
            <a:noFill/>
          </a:ln>
        </p:spPr>
      </p:pic>
      <p:pic>
        <p:nvPicPr>
          <p:cNvPr id="102" name="Google Shape;102;p18"/>
          <p:cNvPicPr preferRelativeResize="0"/>
          <p:nvPr/>
        </p:nvPicPr>
        <p:blipFill>
          <a:blip r:embed="rId5">
            <a:alphaModFix/>
          </a:blip>
          <a:stretch>
            <a:fillRect/>
          </a:stretch>
        </p:blipFill>
        <p:spPr>
          <a:xfrm>
            <a:off x="3023800" y="1255725"/>
            <a:ext cx="2662175" cy="2143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402125" y="877000"/>
            <a:ext cx="8520600" cy="262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Celem realizacji zadania było zwiększenie wiedzy uczniów o genezie i przebiegu zjawisk pogodowych ich znaczeniu, skutkach przyrodniczych i społeczno-gospodarczych </a:t>
            </a:r>
            <a:endParaRPr/>
          </a:p>
        </p:txBody>
      </p:sp>
      <p:sp>
        <p:nvSpPr>
          <p:cNvPr id="108" name="Google Shape;10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09" name="Google Shape;109;p19"/>
          <p:cNvPicPr preferRelativeResize="0"/>
          <p:nvPr/>
        </p:nvPicPr>
        <p:blipFill>
          <a:blip r:embed="rId3">
            <a:alphaModFix/>
          </a:blip>
          <a:stretch>
            <a:fillRect/>
          </a:stretch>
        </p:blipFill>
        <p:spPr>
          <a:xfrm>
            <a:off x="6389197" y="4181572"/>
            <a:ext cx="2357950" cy="776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402125" y="0"/>
            <a:ext cx="8520600" cy="87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000"/>
              <a:t>W ramach realizowanego projektu szkoła została wyposażona w stację pogodową </a:t>
            </a:r>
            <a:endParaRPr sz="2000"/>
          </a:p>
        </p:txBody>
      </p:sp>
      <p:sp>
        <p:nvSpPr>
          <p:cNvPr id="115" name="Google Shape;115;p20"/>
          <p:cNvSpPr txBox="1">
            <a:spLocks noGrp="1"/>
          </p:cNvSpPr>
          <p:nvPr>
            <p:ph type="body" idx="1"/>
          </p:nvPr>
        </p:nvSpPr>
        <p:spPr>
          <a:xfrm>
            <a:off x="311700" y="693175"/>
            <a:ext cx="8520600" cy="4450500"/>
          </a:xfrm>
          <a:prstGeom prst="rect">
            <a:avLst/>
          </a:prstGeom>
        </p:spPr>
        <p:txBody>
          <a:bodyPr spcFirstLastPara="1" wrap="square" lIns="91425" tIns="91425" rIns="91425" bIns="91425" anchor="t" anchorCtr="0">
            <a:normAutofit lnSpcReduction="10000"/>
          </a:bodyPr>
          <a:lstStyle/>
          <a:p>
            <a:pPr marL="228600" lvl="0" indent="0" algn="l" rtl="0">
              <a:spcBef>
                <a:spcPts val="0"/>
              </a:spcBef>
              <a:spcAft>
                <a:spcPts val="0"/>
              </a:spcAft>
              <a:buClr>
                <a:schemeClr val="dk1"/>
              </a:buClr>
              <a:buSzPts val="1100"/>
              <a:buFont typeface="Arial"/>
              <a:buNone/>
            </a:pPr>
            <a:r>
              <a:rPr lang="pl" sz="2000">
                <a:solidFill>
                  <a:schemeClr val="dk1"/>
                </a:solidFill>
                <a:highlight>
                  <a:srgbClr val="6D9EEB"/>
                </a:highlight>
                <a:latin typeface="Calibri"/>
                <a:ea typeface="Calibri"/>
                <a:cs typeface="Calibri"/>
                <a:sym typeface="Calibri"/>
              </a:rPr>
              <a:t>S</a:t>
            </a:r>
            <a:r>
              <a:rPr lang="pl" sz="1500">
                <a:solidFill>
                  <a:schemeClr val="dk1"/>
                </a:solidFill>
                <a:highlight>
                  <a:srgbClr val="6D9EEB"/>
                </a:highlight>
                <a:latin typeface="Calibri"/>
                <a:ea typeface="Calibri"/>
                <a:cs typeface="Calibri"/>
                <a:sym typeface="Calibri"/>
              </a:rPr>
              <a:t>tacja meteorologiczna GARNI 935PC zlokalizowana jest  na boisku Zespołu Szkolno – Przedszkolnego w Zimnowodzie. </a:t>
            </a:r>
            <a:endParaRPr sz="1500">
              <a:solidFill>
                <a:schemeClr val="dk1"/>
              </a:solidFill>
              <a:highlight>
                <a:srgbClr val="6D9EEB"/>
              </a:highlight>
              <a:latin typeface="Calibri"/>
              <a:ea typeface="Calibri"/>
              <a:cs typeface="Calibri"/>
              <a:sym typeface="Calibri"/>
            </a:endParaRPr>
          </a:p>
          <a:p>
            <a:pPr marL="228600" lvl="0" indent="0" algn="l" rtl="0">
              <a:spcBef>
                <a:spcPts val="0"/>
              </a:spcBef>
              <a:spcAft>
                <a:spcPts val="0"/>
              </a:spcAft>
              <a:buClr>
                <a:schemeClr val="dk1"/>
              </a:buClr>
              <a:buSzPts val="1100"/>
              <a:buFont typeface="Arial"/>
              <a:buNone/>
            </a:pPr>
            <a:r>
              <a:rPr lang="pl" sz="1500">
                <a:solidFill>
                  <a:schemeClr val="dk1"/>
                </a:solidFill>
                <a:highlight>
                  <a:srgbClr val="6D9EEB"/>
                </a:highlight>
                <a:latin typeface="Calibri"/>
                <a:ea typeface="Calibri"/>
                <a:cs typeface="Calibri"/>
                <a:sym typeface="Calibri"/>
              </a:rPr>
              <a:t>Współrzędne geograficzne stacji 51°52´33”N   17°18´13” E </a:t>
            </a:r>
            <a:endParaRPr sz="1500">
              <a:solidFill>
                <a:schemeClr val="dk1"/>
              </a:solidFill>
              <a:highlight>
                <a:srgbClr val="6D9EEB"/>
              </a:highlight>
              <a:latin typeface="Calibri"/>
              <a:ea typeface="Calibri"/>
              <a:cs typeface="Calibri"/>
              <a:sym typeface="Calibri"/>
            </a:endParaRPr>
          </a:p>
          <a:p>
            <a:pPr marL="228600" lvl="0" indent="0" algn="l" rtl="0">
              <a:spcBef>
                <a:spcPts val="0"/>
              </a:spcBef>
              <a:spcAft>
                <a:spcPts val="0"/>
              </a:spcAft>
              <a:buClr>
                <a:schemeClr val="dk1"/>
              </a:buClr>
              <a:buSzPts val="1100"/>
              <a:buFont typeface="Arial"/>
              <a:buNone/>
            </a:pPr>
            <a:r>
              <a:rPr lang="pl" sz="1500">
                <a:solidFill>
                  <a:schemeClr val="dk1"/>
                </a:solidFill>
                <a:highlight>
                  <a:srgbClr val="6D9EEB"/>
                </a:highlight>
                <a:latin typeface="Calibri"/>
                <a:ea typeface="Calibri"/>
                <a:cs typeface="Calibri"/>
                <a:sym typeface="Calibri"/>
              </a:rPr>
              <a:t>Stacje jest zamontowana w odległości 25 metrów na południe od szkoły, 80 metrów na północ od rzeki Pogony, 30 metrów od drogi gminnej.</a:t>
            </a:r>
            <a:endParaRPr sz="1500">
              <a:solidFill>
                <a:schemeClr val="dk1"/>
              </a:solidFill>
              <a:highlight>
                <a:srgbClr val="6D9EEB"/>
              </a:highlight>
              <a:latin typeface="Calibri"/>
              <a:ea typeface="Calibri"/>
              <a:cs typeface="Calibri"/>
              <a:sym typeface="Calibri"/>
            </a:endParaRPr>
          </a:p>
          <a:p>
            <a:pPr marL="0" lvl="0" indent="0" algn="l" rtl="0">
              <a:spcBef>
                <a:spcPts val="0"/>
              </a:spcBef>
              <a:spcAft>
                <a:spcPts val="0"/>
              </a:spcAft>
              <a:buNone/>
            </a:pPr>
            <a:endParaRPr sz="1500">
              <a:highlight>
                <a:srgbClr val="6D9EEB"/>
              </a:highlight>
            </a:endParaRPr>
          </a:p>
          <a:p>
            <a:pPr marL="0" lvl="0" indent="0" algn="l" rtl="0">
              <a:spcBef>
                <a:spcPts val="1200"/>
              </a:spcBef>
              <a:spcAft>
                <a:spcPts val="0"/>
              </a:spcAft>
              <a:buNone/>
            </a:pPr>
            <a:endParaRPr sz="1500">
              <a:highlight>
                <a:srgbClr val="6D9EEB"/>
              </a:highlight>
            </a:endParaRPr>
          </a:p>
          <a:p>
            <a:pPr marL="0" lvl="0" indent="0" algn="l" rtl="0">
              <a:spcBef>
                <a:spcPts val="1200"/>
              </a:spcBef>
              <a:spcAft>
                <a:spcPts val="0"/>
              </a:spcAft>
              <a:buNone/>
            </a:pPr>
            <a:endParaRPr sz="1500">
              <a:highlight>
                <a:srgbClr val="6D9EEB"/>
              </a:highlight>
            </a:endParaRPr>
          </a:p>
          <a:p>
            <a:pPr marL="0" lvl="0" indent="0" algn="l" rtl="0">
              <a:spcBef>
                <a:spcPts val="1200"/>
              </a:spcBef>
              <a:spcAft>
                <a:spcPts val="0"/>
              </a:spcAft>
              <a:buNone/>
            </a:pPr>
            <a:endParaRPr sz="1500">
              <a:highlight>
                <a:srgbClr val="6D9EEB"/>
              </a:highlight>
            </a:endParaRPr>
          </a:p>
          <a:p>
            <a:pPr marL="0" lvl="0" indent="0" algn="l" rtl="0">
              <a:spcBef>
                <a:spcPts val="1200"/>
              </a:spcBef>
              <a:spcAft>
                <a:spcPts val="0"/>
              </a:spcAft>
              <a:buNone/>
            </a:pPr>
            <a:endParaRPr sz="1500">
              <a:highlight>
                <a:srgbClr val="6D9EEB"/>
              </a:highlight>
            </a:endParaRPr>
          </a:p>
          <a:p>
            <a:pPr marL="0" lvl="0" indent="0" algn="l" rtl="0">
              <a:spcBef>
                <a:spcPts val="1200"/>
              </a:spcBef>
              <a:spcAft>
                <a:spcPts val="0"/>
              </a:spcAft>
              <a:buNone/>
            </a:pPr>
            <a:endParaRPr sz="1500">
              <a:highlight>
                <a:srgbClr val="6D9EEB"/>
              </a:highlight>
            </a:endParaRPr>
          </a:p>
          <a:p>
            <a:pPr marL="0" lvl="0" indent="0" algn="l" rtl="0">
              <a:spcBef>
                <a:spcPts val="1200"/>
              </a:spcBef>
              <a:spcAft>
                <a:spcPts val="0"/>
              </a:spcAft>
              <a:buNone/>
            </a:pPr>
            <a:endParaRPr sz="1500">
              <a:highlight>
                <a:srgbClr val="6D9EEB"/>
              </a:highlight>
            </a:endParaRPr>
          </a:p>
          <a:p>
            <a:pPr marL="0" lvl="0" indent="0" algn="l" rtl="0">
              <a:spcBef>
                <a:spcPts val="1200"/>
              </a:spcBef>
              <a:spcAft>
                <a:spcPts val="1200"/>
              </a:spcAft>
              <a:buNone/>
            </a:pPr>
            <a:r>
              <a:rPr lang="pl" sz="1500">
                <a:highlight>
                  <a:srgbClr val="6D9EEB"/>
                </a:highlight>
              </a:rPr>
              <a:t>                                         źródło grafiki  www.google.pl/maps</a:t>
            </a:r>
            <a:endParaRPr sz="1500">
              <a:highlight>
                <a:srgbClr val="6D9EEB"/>
              </a:highlight>
            </a:endParaRPr>
          </a:p>
        </p:txBody>
      </p:sp>
      <p:pic>
        <p:nvPicPr>
          <p:cNvPr id="116" name="Google Shape;116;p20"/>
          <p:cNvPicPr preferRelativeResize="0"/>
          <p:nvPr/>
        </p:nvPicPr>
        <p:blipFill>
          <a:blip r:embed="rId3">
            <a:alphaModFix/>
          </a:blip>
          <a:stretch>
            <a:fillRect/>
          </a:stretch>
        </p:blipFill>
        <p:spPr>
          <a:xfrm>
            <a:off x="1659250" y="2207425"/>
            <a:ext cx="4114800" cy="2286000"/>
          </a:xfrm>
          <a:prstGeom prst="rect">
            <a:avLst/>
          </a:prstGeom>
          <a:noFill/>
          <a:ln>
            <a:noFill/>
          </a:ln>
        </p:spPr>
      </p:pic>
      <p:pic>
        <p:nvPicPr>
          <p:cNvPr id="117" name="Google Shape;117;p20"/>
          <p:cNvPicPr preferRelativeResize="0"/>
          <p:nvPr/>
        </p:nvPicPr>
        <p:blipFill>
          <a:blip r:embed="rId4">
            <a:alphaModFix/>
          </a:blip>
          <a:stretch>
            <a:fillRect/>
          </a:stretch>
        </p:blipFill>
        <p:spPr>
          <a:xfrm>
            <a:off x="6119675" y="1890350"/>
            <a:ext cx="2380213" cy="3181351"/>
          </a:xfrm>
          <a:prstGeom prst="rect">
            <a:avLst/>
          </a:prstGeom>
          <a:noFill/>
          <a:ln>
            <a:noFill/>
          </a:ln>
        </p:spPr>
      </p:pic>
      <p:pic>
        <p:nvPicPr>
          <p:cNvPr id="118" name="Google Shape;118;p20"/>
          <p:cNvPicPr preferRelativeResize="0"/>
          <p:nvPr/>
        </p:nvPicPr>
        <p:blipFill>
          <a:blip r:embed="rId5">
            <a:alphaModFix/>
          </a:blip>
          <a:stretch>
            <a:fillRect/>
          </a:stretch>
        </p:blipFill>
        <p:spPr>
          <a:xfrm>
            <a:off x="70322" y="4246347"/>
            <a:ext cx="2357950" cy="776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171050" y="93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sz="2500">
                <a:highlight>
                  <a:srgbClr val="6D9EEB"/>
                </a:highlight>
                <a:latin typeface="Calibri"/>
                <a:ea typeface="Calibri"/>
                <a:cs typeface="Calibri"/>
                <a:sym typeface="Calibri"/>
              </a:rPr>
              <a:t>Montaż stacji odbył się 19.11.2020 a uruchomienie i rozpoczęcie rejestracji danych nastąpiła 20.11.2020</a:t>
            </a: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l" rtl="0">
              <a:spcBef>
                <a:spcPts val="0"/>
              </a:spcBef>
              <a:spcAft>
                <a:spcPts val="0"/>
              </a:spcAft>
              <a:buNone/>
            </a:pPr>
            <a:endParaRPr sz="2500">
              <a:highlight>
                <a:srgbClr val="6D9EEB"/>
              </a:highlight>
              <a:latin typeface="Calibri"/>
              <a:ea typeface="Calibri"/>
              <a:cs typeface="Calibri"/>
              <a:sym typeface="Calibri"/>
            </a:endParaRPr>
          </a:p>
          <a:p>
            <a:pPr marL="0" lvl="0" indent="0" algn="r" rtl="0">
              <a:spcBef>
                <a:spcPts val="0"/>
              </a:spcBef>
              <a:spcAft>
                <a:spcPts val="0"/>
              </a:spcAft>
              <a:buNone/>
            </a:pPr>
            <a:r>
              <a:rPr lang="pl" sz="2500">
                <a:highlight>
                  <a:srgbClr val="6D9EEB"/>
                </a:highlight>
                <a:latin typeface="Calibri"/>
                <a:ea typeface="Calibri"/>
                <a:cs typeface="Calibri"/>
                <a:sym typeface="Calibri"/>
              </a:rPr>
              <a:t>						Na wyposażenie stacji składa się:</a:t>
            </a:r>
            <a:endParaRPr sz="2500">
              <a:highlight>
                <a:srgbClr val="6D9EEB"/>
              </a:highlight>
              <a:latin typeface="Calibri"/>
              <a:ea typeface="Calibri"/>
              <a:cs typeface="Calibri"/>
              <a:sym typeface="Calibri"/>
            </a:endParaRPr>
          </a:p>
          <a:p>
            <a:pPr marL="0" lvl="0" indent="0" algn="r" rtl="0">
              <a:spcBef>
                <a:spcPts val="0"/>
              </a:spcBef>
              <a:spcAft>
                <a:spcPts val="0"/>
              </a:spcAft>
              <a:buNone/>
            </a:pPr>
            <a:r>
              <a:rPr lang="pl" sz="2500">
                <a:highlight>
                  <a:srgbClr val="6D9EEB"/>
                </a:highlight>
                <a:latin typeface="Calibri"/>
                <a:ea typeface="Calibri"/>
                <a:cs typeface="Calibri"/>
                <a:sym typeface="Calibri"/>
              </a:rPr>
              <a:t> czujniki główny oraz czujniki dodatkowe </a:t>
            </a:r>
            <a:endParaRPr sz="2500">
              <a:highlight>
                <a:srgbClr val="6D9EEB"/>
              </a:highlight>
              <a:latin typeface="Calibri"/>
              <a:ea typeface="Calibri"/>
              <a:cs typeface="Calibri"/>
              <a:sym typeface="Calibri"/>
            </a:endParaRPr>
          </a:p>
          <a:p>
            <a:pPr marL="0" lvl="0" indent="0" algn="r" rtl="0">
              <a:spcBef>
                <a:spcPts val="0"/>
              </a:spcBef>
              <a:spcAft>
                <a:spcPts val="0"/>
              </a:spcAft>
              <a:buNone/>
            </a:pPr>
            <a:r>
              <a:rPr lang="pl" sz="2500">
                <a:highlight>
                  <a:srgbClr val="6D9EEB"/>
                </a:highlight>
                <a:latin typeface="Calibri"/>
                <a:ea typeface="Calibri"/>
                <a:cs typeface="Calibri"/>
                <a:sym typeface="Calibri"/>
              </a:rPr>
              <a:t>znajdujące się 1 m oraz 20 cm nad powierzchnią gruntu. </a:t>
            </a:r>
            <a:endParaRPr sz="2500">
              <a:highlight>
                <a:srgbClr val="6D9EEB"/>
              </a:highlight>
              <a:latin typeface="Calibri"/>
              <a:ea typeface="Calibri"/>
              <a:cs typeface="Calibri"/>
              <a:sym typeface="Calibri"/>
            </a:endParaRPr>
          </a:p>
        </p:txBody>
      </p:sp>
      <p:pic>
        <p:nvPicPr>
          <p:cNvPr id="124" name="Google Shape;124;p21"/>
          <p:cNvPicPr preferRelativeResize="0"/>
          <p:nvPr/>
        </p:nvPicPr>
        <p:blipFill>
          <a:blip r:embed="rId3">
            <a:alphaModFix/>
          </a:blip>
          <a:stretch>
            <a:fillRect/>
          </a:stretch>
        </p:blipFill>
        <p:spPr>
          <a:xfrm>
            <a:off x="82075" y="960875"/>
            <a:ext cx="2103650" cy="3720524"/>
          </a:xfrm>
          <a:prstGeom prst="rect">
            <a:avLst/>
          </a:prstGeom>
          <a:noFill/>
          <a:ln>
            <a:noFill/>
          </a:ln>
        </p:spPr>
      </p:pic>
      <p:pic>
        <p:nvPicPr>
          <p:cNvPr id="125" name="Google Shape;125;p21">
            <a:hlinkClick r:id="rId4"/>
          </p:cNvPr>
          <p:cNvPicPr preferRelativeResize="0"/>
          <p:nvPr/>
        </p:nvPicPr>
        <p:blipFill>
          <a:blip r:embed="rId5">
            <a:alphaModFix/>
          </a:blip>
          <a:stretch>
            <a:fillRect/>
          </a:stretch>
        </p:blipFill>
        <p:spPr>
          <a:xfrm>
            <a:off x="3419600" y="1265775"/>
            <a:ext cx="2160451" cy="2653574"/>
          </a:xfrm>
          <a:prstGeom prst="rect">
            <a:avLst/>
          </a:prstGeom>
          <a:noFill/>
          <a:ln>
            <a:noFill/>
          </a:ln>
        </p:spPr>
      </p:pic>
      <p:pic>
        <p:nvPicPr>
          <p:cNvPr id="126" name="Google Shape;126;p21">
            <a:hlinkClick r:id="rId6"/>
          </p:cNvPr>
          <p:cNvPicPr preferRelativeResize="0"/>
          <p:nvPr/>
        </p:nvPicPr>
        <p:blipFill>
          <a:blip r:embed="rId7">
            <a:alphaModFix/>
          </a:blip>
          <a:stretch>
            <a:fillRect/>
          </a:stretch>
        </p:blipFill>
        <p:spPr>
          <a:xfrm>
            <a:off x="5878575" y="1294050"/>
            <a:ext cx="1524394" cy="2625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1432</Words>
  <Application>Microsoft Office PowerPoint</Application>
  <PresentationFormat>Pokaz na ekranie (16:9)</PresentationFormat>
  <Paragraphs>198</Paragraphs>
  <Slides>37</Slides>
  <Notes>37</Notes>
  <HiddenSlides>0</HiddenSlides>
  <MMClips>0</MMClips>
  <ScaleCrop>false</ScaleCrop>
  <HeadingPairs>
    <vt:vector size="4" baseType="variant">
      <vt:variant>
        <vt:lpstr>Motyw</vt:lpstr>
      </vt:variant>
      <vt:variant>
        <vt:i4>1</vt:i4>
      </vt:variant>
      <vt:variant>
        <vt:lpstr>Tytuły slajdów</vt:lpstr>
      </vt:variant>
      <vt:variant>
        <vt:i4>37</vt:i4>
      </vt:variant>
    </vt:vector>
  </HeadingPairs>
  <TitlesOfParts>
    <vt:vector size="38" baseType="lpstr">
      <vt:lpstr>Simple Light</vt:lpstr>
      <vt:lpstr>Podsumowanie projektu  Cyfrowa Szkoła Wielkopolski  Podprojekt   Cyfrowa Mapa Dorzecza Warty  Zespół Szkolno - Przedszkolny w Zimnowodzie  Scenariusz  Zmienność czasowa i przestrzenna elementów pogody i analiza jej wpływu na funkcjonowanie przyrody i społeczeństw  </vt:lpstr>
      <vt:lpstr>Grupa realizująca projekt liczyła 10 uczniów 12 i 13 letnich </vt:lpstr>
      <vt:lpstr>Praca w trakcie projektu odbywała się przez aplikacje pakietu GSuit: clasroom oraz meet.  </vt:lpstr>
      <vt:lpstr>Obserwacja pogodowe </vt:lpstr>
      <vt:lpstr>Miejsce realizacji scenariusza, rys historyczny.</vt:lpstr>
      <vt:lpstr>Zespół Szkolno - Przedszkolny znajduje się w dolinie rzeki Pogony -będącej lewobrzeżny dopływem Kościańskim Kanału Obry.        Bobrza tama na Pogonie.</vt:lpstr>
      <vt:lpstr>Celem realizacji zadania było zwiększenie wiedzy uczniów o genezie i przebiegu zjawisk pogodowych ich znaczeniu, skutkach przyrodniczych i społeczno-gospodarczych </vt:lpstr>
      <vt:lpstr>W ramach realizowanego projektu szkoła została wyposażona w stację pogodową </vt:lpstr>
      <vt:lpstr>Montaż stacji odbył się 19.11.2020 a uruchomienie i rozpoczęcie rejestracji danych nastąpiła 20.11.2020                Na wyposażenie stacji składa się:  czujniki główny oraz czujniki dodatkowe  znajdujące się 1 m oraz 20 cm nad powierzchnią gruntu. </vt:lpstr>
      <vt:lpstr>Interesujące wyniki pomiarów odnotowane pomiędzy 20 listopada a 24 maja: </vt:lpstr>
      <vt:lpstr>Opady</vt:lpstr>
      <vt:lpstr>Analizowane problemy badawcze. </vt:lpstr>
      <vt:lpstr>Slajd 13</vt:lpstr>
      <vt:lpstr>Slajd 14</vt:lpstr>
      <vt:lpstr>“Wyjątkowe zimy w wspomnieniach naszych bliskich” w ramach zadania projektowego  przeprowadziliśmy wywiady ze swoimi bliskimi na temat zim, które wyjątkowo zapamiętali, gdy były bardzo niskie temperatury lub/oraz dużo śniegu a następnie odszukać informacji, zdjęć w internecie (3 przykładowe)</vt:lpstr>
      <vt:lpstr>Slajd 16</vt:lpstr>
      <vt:lpstr>Uczennica nr 2 wywiad z mamą</vt:lpstr>
      <vt:lpstr>Uczeń nr 3 Wywiad z dziadkiem i babcią </vt:lpstr>
      <vt:lpstr> Analiza danych z mapy  Czy temperatury odnotowana w Zimnowodzie 18.01.2021, były najniższe wśród wszystkich lokalizacji stacji biorących udział w projekcie? </vt:lpstr>
      <vt:lpstr>  W ramach projektu została zorganizowana wycieczka niestety tylko wirtualna do Nowego Zoo w Poznaniu. Tematem wycieczki były “Zwierzęta i ich adaptacje”  </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Wnioski po odbytej wycieczce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Podsumowanie projektu  Cyfrowa Szkoła Wielkopolski  Podprojekt   Cyfrowa Mapa Dorzecza Warty  Zespół Szkolno - Przedszkolny w Zimnowodzie  Scenariusz  Zmienność czasowa i przestrzenna elementów pogody i analiza jej wpływu na funkcjonowanie przyrody i społeczeństw  </dc:title>
  <dc:creator>BML</dc:creator>
  <cp:lastModifiedBy>BML</cp:lastModifiedBy>
  <cp:revision>1</cp:revision>
  <dcterms:modified xsi:type="dcterms:W3CDTF">2021-09-09T18:08:21Z</dcterms:modified>
</cp:coreProperties>
</file>